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8" r:id="rId3"/>
    <p:sldId id="259" r:id="rId4"/>
    <p:sldId id="257" r:id="rId5"/>
    <p:sldId id="283" r:id="rId6"/>
    <p:sldId id="260" r:id="rId7"/>
    <p:sldId id="281" r:id="rId8"/>
    <p:sldId id="280" r:id="rId9"/>
    <p:sldId id="279" r:id="rId10"/>
    <p:sldId id="278" r:id="rId11"/>
    <p:sldId id="269" r:id="rId12"/>
    <p:sldId id="267" r:id="rId13"/>
    <p:sldId id="265" r:id="rId14"/>
    <p:sldId id="271" r:id="rId15"/>
    <p:sldId id="272" r:id="rId16"/>
    <p:sldId id="264" r:id="rId17"/>
    <p:sldId id="284" r:id="rId18"/>
    <p:sldId id="273" r:id="rId19"/>
    <p:sldId id="286" r:id="rId20"/>
    <p:sldId id="288" r:id="rId21"/>
    <p:sldId id="285" r:id="rId22"/>
    <p:sldId id="290" r:id="rId23"/>
    <p:sldId id="291" r:id="rId24"/>
    <p:sldId id="289" r:id="rId25"/>
    <p:sldId id="298" r:id="rId26"/>
    <p:sldId id="294" r:id="rId27"/>
    <p:sldId id="293" r:id="rId28"/>
    <p:sldId id="275" r:id="rId29"/>
    <p:sldId id="299" r:id="rId30"/>
    <p:sldId id="301" r:id="rId31"/>
    <p:sldId id="292" r:id="rId32"/>
    <p:sldId id="295" r:id="rId33"/>
    <p:sldId id="300" r:id="rId34"/>
    <p:sldId id="29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744" autoAdjust="0"/>
  </p:normalViewPr>
  <p:slideViewPr>
    <p:cSldViewPr snapToGrid="0">
      <p:cViewPr varScale="1">
        <p:scale>
          <a:sx n="129" d="100"/>
          <a:sy n="129" d="100"/>
        </p:scale>
        <p:origin x="2789" y="11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8ABA93-F551-4FA8-BCC5-9776EE63677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9EEBE2-3746-4417-AE7C-E4D52C846C22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Investigating data structure</a:t>
          </a:r>
          <a:endParaRPr lang="en-US"/>
        </a:p>
      </dgm:t>
    </dgm:pt>
    <dgm:pt modelId="{CB94D567-B023-4886-8E21-63A1430C8816}" type="parTrans" cxnId="{4E1C365C-E35A-4A03-9F7C-DB87B9B64F8A}">
      <dgm:prSet/>
      <dgm:spPr/>
      <dgm:t>
        <a:bodyPr/>
        <a:lstStyle/>
        <a:p>
          <a:endParaRPr lang="en-US"/>
        </a:p>
      </dgm:t>
    </dgm:pt>
    <dgm:pt modelId="{E530BC3D-90A5-43C0-B517-94CC6E5A1C74}" type="sibTrans" cxnId="{4E1C365C-E35A-4A03-9F7C-DB87B9B64F8A}">
      <dgm:prSet/>
      <dgm:spPr/>
      <dgm:t>
        <a:bodyPr/>
        <a:lstStyle/>
        <a:p>
          <a:endParaRPr lang="en-US"/>
        </a:p>
      </dgm:t>
    </dgm:pt>
    <dgm:pt modelId="{CE94C9B8-C175-47D9-AFD7-3C61CDA3D433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Viewing initial trends</a:t>
          </a:r>
          <a:endParaRPr lang="en-US" dirty="0"/>
        </a:p>
      </dgm:t>
    </dgm:pt>
    <dgm:pt modelId="{20F9441D-188D-48D6-88C5-970C950B00C1}" type="parTrans" cxnId="{7A4C5BEF-A22F-44D9-A502-EBEE763DE373}">
      <dgm:prSet/>
      <dgm:spPr/>
      <dgm:t>
        <a:bodyPr/>
        <a:lstStyle/>
        <a:p>
          <a:endParaRPr lang="en-US"/>
        </a:p>
      </dgm:t>
    </dgm:pt>
    <dgm:pt modelId="{06DBA5BC-A36D-4B0B-BD83-B9518558C592}" type="sibTrans" cxnId="{7A4C5BEF-A22F-44D9-A502-EBEE763DE373}">
      <dgm:prSet/>
      <dgm:spPr/>
      <dgm:t>
        <a:bodyPr/>
        <a:lstStyle/>
        <a:p>
          <a:endParaRPr lang="en-US"/>
        </a:p>
      </dgm:t>
    </dgm:pt>
    <dgm:pt modelId="{89510695-39F7-4808-A7F2-4D444C2A4172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Further data cleaning </a:t>
          </a:r>
          <a:endParaRPr lang="en-US" dirty="0"/>
        </a:p>
      </dgm:t>
    </dgm:pt>
    <dgm:pt modelId="{0DD6C0F1-0A10-498D-B6CD-F12CFF9D2BBC}" type="parTrans" cxnId="{5BBF6816-9421-4FF3-90A3-041817EFEA6C}">
      <dgm:prSet/>
      <dgm:spPr/>
      <dgm:t>
        <a:bodyPr/>
        <a:lstStyle/>
        <a:p>
          <a:endParaRPr lang="en-US"/>
        </a:p>
      </dgm:t>
    </dgm:pt>
    <dgm:pt modelId="{52852B85-68AE-4A92-93BC-8E8FA13DA163}" type="sibTrans" cxnId="{5BBF6816-9421-4FF3-90A3-041817EFEA6C}">
      <dgm:prSet/>
      <dgm:spPr/>
      <dgm:t>
        <a:bodyPr/>
        <a:lstStyle/>
        <a:p>
          <a:endParaRPr lang="en-US"/>
        </a:p>
      </dgm:t>
    </dgm:pt>
    <dgm:pt modelId="{9FA02101-66F6-47CF-85A1-683D4259483B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Final statistical model </a:t>
          </a:r>
          <a:endParaRPr lang="en-US" dirty="0"/>
        </a:p>
      </dgm:t>
    </dgm:pt>
    <dgm:pt modelId="{4E840EFE-0E74-4D76-9013-5AD1674AB243}" type="parTrans" cxnId="{8B3BEC03-1733-4D26-A582-0C11D15B7BC5}">
      <dgm:prSet/>
      <dgm:spPr/>
      <dgm:t>
        <a:bodyPr/>
        <a:lstStyle/>
        <a:p>
          <a:endParaRPr lang="en-US"/>
        </a:p>
      </dgm:t>
    </dgm:pt>
    <dgm:pt modelId="{7BBA7E3D-720B-4260-941E-9F67F6B92257}" type="sibTrans" cxnId="{8B3BEC03-1733-4D26-A582-0C11D15B7BC5}">
      <dgm:prSet/>
      <dgm:spPr/>
      <dgm:t>
        <a:bodyPr/>
        <a:lstStyle/>
        <a:p>
          <a:endParaRPr lang="en-US"/>
        </a:p>
      </dgm:t>
    </dgm:pt>
    <dgm:pt modelId="{895C9967-79E6-4EEE-B10D-F76D12566C3E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General data wrangling </a:t>
          </a:r>
          <a:endParaRPr lang="en-US" dirty="0"/>
        </a:p>
      </dgm:t>
    </dgm:pt>
    <dgm:pt modelId="{56A1E2B7-2CA5-419D-A782-25D285E6C629}" type="sibTrans" cxnId="{862152F8-E7FC-4AC2-98EA-A9AAD20E4A1C}">
      <dgm:prSet/>
      <dgm:spPr/>
      <dgm:t>
        <a:bodyPr/>
        <a:lstStyle/>
        <a:p>
          <a:endParaRPr lang="en-US"/>
        </a:p>
      </dgm:t>
    </dgm:pt>
    <dgm:pt modelId="{B846EF1C-A3F6-42CE-9771-2BC2D98FE384}" type="parTrans" cxnId="{862152F8-E7FC-4AC2-98EA-A9AAD20E4A1C}">
      <dgm:prSet/>
      <dgm:spPr/>
      <dgm:t>
        <a:bodyPr/>
        <a:lstStyle/>
        <a:p>
          <a:endParaRPr lang="en-US"/>
        </a:p>
      </dgm:t>
    </dgm:pt>
    <dgm:pt modelId="{DF2D13E1-DC84-4AC4-B69A-828CF8D62AE6}" type="pres">
      <dgm:prSet presAssocID="{9F8ABA93-F551-4FA8-BCC5-9776EE636778}" presName="root" presStyleCnt="0">
        <dgm:presLayoutVars>
          <dgm:dir/>
          <dgm:resizeHandles val="exact"/>
        </dgm:presLayoutVars>
      </dgm:prSet>
      <dgm:spPr/>
    </dgm:pt>
    <dgm:pt modelId="{1D96726B-CADD-4074-9E5E-C1FAC14C7AAF}" type="pres">
      <dgm:prSet presAssocID="{149EEBE2-3746-4417-AE7C-E4D52C846C22}" presName="compNode" presStyleCnt="0"/>
      <dgm:spPr/>
    </dgm:pt>
    <dgm:pt modelId="{BC14632E-C2E3-41EA-9AF6-E52909B96C62}" type="pres">
      <dgm:prSet presAssocID="{149EEBE2-3746-4417-AE7C-E4D52C846C2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5EB306D-A0EA-4387-984D-F1541AC02662}" type="pres">
      <dgm:prSet presAssocID="{149EEBE2-3746-4417-AE7C-E4D52C846C22}" presName="spaceRect" presStyleCnt="0"/>
      <dgm:spPr/>
    </dgm:pt>
    <dgm:pt modelId="{4E375A97-4BBF-4A28-B16E-28EAEDB4AF1F}" type="pres">
      <dgm:prSet presAssocID="{149EEBE2-3746-4417-AE7C-E4D52C846C22}" presName="textRect" presStyleLbl="revTx" presStyleIdx="0" presStyleCnt="5">
        <dgm:presLayoutVars>
          <dgm:chMax val="1"/>
          <dgm:chPref val="1"/>
        </dgm:presLayoutVars>
      </dgm:prSet>
      <dgm:spPr/>
    </dgm:pt>
    <dgm:pt modelId="{8BE9BA3A-FAFB-4355-BF6E-ADCF0A1B8439}" type="pres">
      <dgm:prSet presAssocID="{E530BC3D-90A5-43C0-B517-94CC6E5A1C74}" presName="sibTrans" presStyleCnt="0"/>
      <dgm:spPr/>
    </dgm:pt>
    <dgm:pt modelId="{C9797B3D-8700-4B19-B20E-1E68DD6019E2}" type="pres">
      <dgm:prSet presAssocID="{895C9967-79E6-4EEE-B10D-F76D12566C3E}" presName="compNode" presStyleCnt="0"/>
      <dgm:spPr/>
    </dgm:pt>
    <dgm:pt modelId="{6F07BDB2-1F75-4C5E-B746-EA8A15473AC1}" type="pres">
      <dgm:prSet presAssocID="{895C9967-79E6-4EEE-B10D-F76D12566C3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AF55D056-A2F4-4258-8B86-189D6F6A03B3}" type="pres">
      <dgm:prSet presAssocID="{895C9967-79E6-4EEE-B10D-F76D12566C3E}" presName="spaceRect" presStyleCnt="0"/>
      <dgm:spPr/>
    </dgm:pt>
    <dgm:pt modelId="{BECD597F-ABAC-4DCD-BE56-BAB02C0B3D26}" type="pres">
      <dgm:prSet presAssocID="{895C9967-79E6-4EEE-B10D-F76D12566C3E}" presName="textRect" presStyleLbl="revTx" presStyleIdx="1" presStyleCnt="5">
        <dgm:presLayoutVars>
          <dgm:chMax val="1"/>
          <dgm:chPref val="1"/>
        </dgm:presLayoutVars>
      </dgm:prSet>
      <dgm:spPr/>
    </dgm:pt>
    <dgm:pt modelId="{FB380AAB-BC79-42E1-AC17-B4D80E0104F6}" type="pres">
      <dgm:prSet presAssocID="{56A1E2B7-2CA5-419D-A782-25D285E6C629}" presName="sibTrans" presStyleCnt="0"/>
      <dgm:spPr/>
    </dgm:pt>
    <dgm:pt modelId="{F5C637E2-23E0-446D-A239-322E66E5923B}" type="pres">
      <dgm:prSet presAssocID="{CE94C9B8-C175-47D9-AFD7-3C61CDA3D433}" presName="compNode" presStyleCnt="0"/>
      <dgm:spPr/>
    </dgm:pt>
    <dgm:pt modelId="{98408B59-A617-4CC3-9818-045DE1B35991}" type="pres">
      <dgm:prSet presAssocID="{CE94C9B8-C175-47D9-AFD7-3C61CDA3D43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497B77F-96FC-45A6-8364-3A0B874664C6}" type="pres">
      <dgm:prSet presAssocID="{CE94C9B8-C175-47D9-AFD7-3C61CDA3D433}" presName="spaceRect" presStyleCnt="0"/>
      <dgm:spPr/>
    </dgm:pt>
    <dgm:pt modelId="{775B4034-7BB3-4061-AB0C-532B1931168A}" type="pres">
      <dgm:prSet presAssocID="{CE94C9B8-C175-47D9-AFD7-3C61CDA3D433}" presName="textRect" presStyleLbl="revTx" presStyleIdx="2" presStyleCnt="5">
        <dgm:presLayoutVars>
          <dgm:chMax val="1"/>
          <dgm:chPref val="1"/>
        </dgm:presLayoutVars>
      </dgm:prSet>
      <dgm:spPr/>
    </dgm:pt>
    <dgm:pt modelId="{0D4BE5DA-6AC7-4F43-8622-CF090C0D4149}" type="pres">
      <dgm:prSet presAssocID="{06DBA5BC-A36D-4B0B-BD83-B9518558C592}" presName="sibTrans" presStyleCnt="0"/>
      <dgm:spPr/>
    </dgm:pt>
    <dgm:pt modelId="{74A396F0-EE8B-4C5B-8C1E-E0519A6E5A18}" type="pres">
      <dgm:prSet presAssocID="{89510695-39F7-4808-A7F2-4D444C2A4172}" presName="compNode" presStyleCnt="0"/>
      <dgm:spPr/>
    </dgm:pt>
    <dgm:pt modelId="{BA746B2F-E43F-4BB7-8ED8-1B82C6A4E7C8}" type="pres">
      <dgm:prSet presAssocID="{89510695-39F7-4808-A7F2-4D444C2A417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F03C451B-B24B-4B8D-BA1E-40E80E0B983E}" type="pres">
      <dgm:prSet presAssocID="{89510695-39F7-4808-A7F2-4D444C2A4172}" presName="spaceRect" presStyleCnt="0"/>
      <dgm:spPr/>
    </dgm:pt>
    <dgm:pt modelId="{9FC6D11A-1286-4AE5-98E9-121E9B149277}" type="pres">
      <dgm:prSet presAssocID="{89510695-39F7-4808-A7F2-4D444C2A4172}" presName="textRect" presStyleLbl="revTx" presStyleIdx="3" presStyleCnt="5">
        <dgm:presLayoutVars>
          <dgm:chMax val="1"/>
          <dgm:chPref val="1"/>
        </dgm:presLayoutVars>
      </dgm:prSet>
      <dgm:spPr/>
    </dgm:pt>
    <dgm:pt modelId="{F3B043BE-145A-4869-8F14-2A3037895089}" type="pres">
      <dgm:prSet presAssocID="{52852B85-68AE-4A92-93BC-8E8FA13DA163}" presName="sibTrans" presStyleCnt="0"/>
      <dgm:spPr/>
    </dgm:pt>
    <dgm:pt modelId="{A533FD33-DDFB-4367-9A52-C4BE2C4FBAD9}" type="pres">
      <dgm:prSet presAssocID="{9FA02101-66F6-47CF-85A1-683D4259483B}" presName="compNode" presStyleCnt="0"/>
      <dgm:spPr/>
    </dgm:pt>
    <dgm:pt modelId="{FD62591B-DBC2-4521-8851-FDEA94C2572A}" type="pres">
      <dgm:prSet presAssocID="{9FA02101-66F6-47CF-85A1-683D4259483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 with solid fill"/>
        </a:ext>
      </dgm:extLst>
    </dgm:pt>
    <dgm:pt modelId="{E1DE824B-AC54-4D5A-80FB-5221365546C9}" type="pres">
      <dgm:prSet presAssocID="{9FA02101-66F6-47CF-85A1-683D4259483B}" presName="spaceRect" presStyleCnt="0"/>
      <dgm:spPr/>
    </dgm:pt>
    <dgm:pt modelId="{B7CD0EF6-E8A7-4E64-B1A1-B595C4579FBD}" type="pres">
      <dgm:prSet presAssocID="{9FA02101-66F6-47CF-85A1-683D4259483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B3BEC03-1733-4D26-A582-0C11D15B7BC5}" srcId="{9F8ABA93-F551-4FA8-BCC5-9776EE636778}" destId="{9FA02101-66F6-47CF-85A1-683D4259483B}" srcOrd="4" destOrd="0" parTransId="{4E840EFE-0E74-4D76-9013-5AD1674AB243}" sibTransId="{7BBA7E3D-720B-4260-941E-9F67F6B92257}"/>
    <dgm:cxn modelId="{5BBF6816-9421-4FF3-90A3-041817EFEA6C}" srcId="{9F8ABA93-F551-4FA8-BCC5-9776EE636778}" destId="{89510695-39F7-4808-A7F2-4D444C2A4172}" srcOrd="3" destOrd="0" parTransId="{0DD6C0F1-0A10-498D-B6CD-F12CFF9D2BBC}" sibTransId="{52852B85-68AE-4A92-93BC-8E8FA13DA163}"/>
    <dgm:cxn modelId="{EA78EF1B-703A-4CFA-9E79-CAC334594A70}" type="presOf" srcId="{9FA02101-66F6-47CF-85A1-683D4259483B}" destId="{B7CD0EF6-E8A7-4E64-B1A1-B595C4579FBD}" srcOrd="0" destOrd="0" presId="urn:microsoft.com/office/officeart/2018/2/layout/IconLabelList"/>
    <dgm:cxn modelId="{4E1C365C-E35A-4A03-9F7C-DB87B9B64F8A}" srcId="{9F8ABA93-F551-4FA8-BCC5-9776EE636778}" destId="{149EEBE2-3746-4417-AE7C-E4D52C846C22}" srcOrd="0" destOrd="0" parTransId="{CB94D567-B023-4886-8E21-63A1430C8816}" sibTransId="{E530BC3D-90A5-43C0-B517-94CC6E5A1C74}"/>
    <dgm:cxn modelId="{F0651C7C-AFB5-482B-A815-F0C9F555CB00}" type="presOf" srcId="{9F8ABA93-F551-4FA8-BCC5-9776EE636778}" destId="{DF2D13E1-DC84-4AC4-B69A-828CF8D62AE6}" srcOrd="0" destOrd="0" presId="urn:microsoft.com/office/officeart/2018/2/layout/IconLabelList"/>
    <dgm:cxn modelId="{C81D7582-3E9D-4FD5-B579-1B8B43C3F15F}" type="presOf" srcId="{895C9967-79E6-4EEE-B10D-F76D12566C3E}" destId="{BECD597F-ABAC-4DCD-BE56-BAB02C0B3D26}" srcOrd="0" destOrd="0" presId="urn:microsoft.com/office/officeart/2018/2/layout/IconLabelList"/>
    <dgm:cxn modelId="{0CC845C1-AA85-419B-9E98-C8929EDD0311}" type="presOf" srcId="{149EEBE2-3746-4417-AE7C-E4D52C846C22}" destId="{4E375A97-4BBF-4A28-B16E-28EAEDB4AF1F}" srcOrd="0" destOrd="0" presId="urn:microsoft.com/office/officeart/2018/2/layout/IconLabelList"/>
    <dgm:cxn modelId="{B39B6CD1-ABC5-43F4-8C8C-46FCD44C7286}" type="presOf" srcId="{89510695-39F7-4808-A7F2-4D444C2A4172}" destId="{9FC6D11A-1286-4AE5-98E9-121E9B149277}" srcOrd="0" destOrd="0" presId="urn:microsoft.com/office/officeart/2018/2/layout/IconLabelList"/>
    <dgm:cxn modelId="{7C2812D3-D6BA-406B-887A-6BED9B2B15D7}" type="presOf" srcId="{CE94C9B8-C175-47D9-AFD7-3C61CDA3D433}" destId="{775B4034-7BB3-4061-AB0C-532B1931168A}" srcOrd="0" destOrd="0" presId="urn:microsoft.com/office/officeart/2018/2/layout/IconLabelList"/>
    <dgm:cxn modelId="{7A4C5BEF-A22F-44D9-A502-EBEE763DE373}" srcId="{9F8ABA93-F551-4FA8-BCC5-9776EE636778}" destId="{CE94C9B8-C175-47D9-AFD7-3C61CDA3D433}" srcOrd="2" destOrd="0" parTransId="{20F9441D-188D-48D6-88C5-970C950B00C1}" sibTransId="{06DBA5BC-A36D-4B0B-BD83-B9518558C592}"/>
    <dgm:cxn modelId="{862152F8-E7FC-4AC2-98EA-A9AAD20E4A1C}" srcId="{9F8ABA93-F551-4FA8-BCC5-9776EE636778}" destId="{895C9967-79E6-4EEE-B10D-F76D12566C3E}" srcOrd="1" destOrd="0" parTransId="{B846EF1C-A3F6-42CE-9771-2BC2D98FE384}" sibTransId="{56A1E2B7-2CA5-419D-A782-25D285E6C629}"/>
    <dgm:cxn modelId="{385E9DC2-604B-4A4F-9FE7-9273E13987FD}" type="presParOf" srcId="{DF2D13E1-DC84-4AC4-B69A-828CF8D62AE6}" destId="{1D96726B-CADD-4074-9E5E-C1FAC14C7AAF}" srcOrd="0" destOrd="0" presId="urn:microsoft.com/office/officeart/2018/2/layout/IconLabelList"/>
    <dgm:cxn modelId="{ECAD826E-9E10-4C01-819E-71D53307AF50}" type="presParOf" srcId="{1D96726B-CADD-4074-9E5E-C1FAC14C7AAF}" destId="{BC14632E-C2E3-41EA-9AF6-E52909B96C62}" srcOrd="0" destOrd="0" presId="urn:microsoft.com/office/officeart/2018/2/layout/IconLabelList"/>
    <dgm:cxn modelId="{32E5033D-2FEE-48C5-8C49-4495B8C4DD92}" type="presParOf" srcId="{1D96726B-CADD-4074-9E5E-C1FAC14C7AAF}" destId="{C5EB306D-A0EA-4387-984D-F1541AC02662}" srcOrd="1" destOrd="0" presId="urn:microsoft.com/office/officeart/2018/2/layout/IconLabelList"/>
    <dgm:cxn modelId="{1D63360C-461D-4E33-B35F-93258BF68428}" type="presParOf" srcId="{1D96726B-CADD-4074-9E5E-C1FAC14C7AAF}" destId="{4E375A97-4BBF-4A28-B16E-28EAEDB4AF1F}" srcOrd="2" destOrd="0" presId="urn:microsoft.com/office/officeart/2018/2/layout/IconLabelList"/>
    <dgm:cxn modelId="{36538D02-0D61-4044-89B6-2FE57FA788C1}" type="presParOf" srcId="{DF2D13E1-DC84-4AC4-B69A-828CF8D62AE6}" destId="{8BE9BA3A-FAFB-4355-BF6E-ADCF0A1B8439}" srcOrd="1" destOrd="0" presId="urn:microsoft.com/office/officeart/2018/2/layout/IconLabelList"/>
    <dgm:cxn modelId="{44FC3B87-C7C1-49E3-B987-A9256D7F3C82}" type="presParOf" srcId="{DF2D13E1-DC84-4AC4-B69A-828CF8D62AE6}" destId="{C9797B3D-8700-4B19-B20E-1E68DD6019E2}" srcOrd="2" destOrd="0" presId="urn:microsoft.com/office/officeart/2018/2/layout/IconLabelList"/>
    <dgm:cxn modelId="{D8542C31-6E56-45E0-8E38-F53B07C99A01}" type="presParOf" srcId="{C9797B3D-8700-4B19-B20E-1E68DD6019E2}" destId="{6F07BDB2-1F75-4C5E-B746-EA8A15473AC1}" srcOrd="0" destOrd="0" presId="urn:microsoft.com/office/officeart/2018/2/layout/IconLabelList"/>
    <dgm:cxn modelId="{D5191208-105A-4C56-A8C7-50571DDD45F0}" type="presParOf" srcId="{C9797B3D-8700-4B19-B20E-1E68DD6019E2}" destId="{AF55D056-A2F4-4258-8B86-189D6F6A03B3}" srcOrd="1" destOrd="0" presId="urn:microsoft.com/office/officeart/2018/2/layout/IconLabelList"/>
    <dgm:cxn modelId="{7E71E4C2-12BD-4A7E-8B70-A7805A0F6B1F}" type="presParOf" srcId="{C9797B3D-8700-4B19-B20E-1E68DD6019E2}" destId="{BECD597F-ABAC-4DCD-BE56-BAB02C0B3D26}" srcOrd="2" destOrd="0" presId="urn:microsoft.com/office/officeart/2018/2/layout/IconLabelList"/>
    <dgm:cxn modelId="{D813E7B2-7419-4C0C-B812-3828A2F4A3DD}" type="presParOf" srcId="{DF2D13E1-DC84-4AC4-B69A-828CF8D62AE6}" destId="{FB380AAB-BC79-42E1-AC17-B4D80E0104F6}" srcOrd="3" destOrd="0" presId="urn:microsoft.com/office/officeart/2018/2/layout/IconLabelList"/>
    <dgm:cxn modelId="{50479913-18A4-492E-8209-5B98CD84E187}" type="presParOf" srcId="{DF2D13E1-DC84-4AC4-B69A-828CF8D62AE6}" destId="{F5C637E2-23E0-446D-A239-322E66E5923B}" srcOrd="4" destOrd="0" presId="urn:microsoft.com/office/officeart/2018/2/layout/IconLabelList"/>
    <dgm:cxn modelId="{D658A874-428D-4225-A8B2-BF510E52AB80}" type="presParOf" srcId="{F5C637E2-23E0-446D-A239-322E66E5923B}" destId="{98408B59-A617-4CC3-9818-045DE1B35991}" srcOrd="0" destOrd="0" presId="urn:microsoft.com/office/officeart/2018/2/layout/IconLabelList"/>
    <dgm:cxn modelId="{1D23A699-68C3-4D47-B641-D667F5D3FC1F}" type="presParOf" srcId="{F5C637E2-23E0-446D-A239-322E66E5923B}" destId="{8497B77F-96FC-45A6-8364-3A0B874664C6}" srcOrd="1" destOrd="0" presId="urn:microsoft.com/office/officeart/2018/2/layout/IconLabelList"/>
    <dgm:cxn modelId="{232D20C5-7C8C-4B41-A1CC-DEEEE072CEE0}" type="presParOf" srcId="{F5C637E2-23E0-446D-A239-322E66E5923B}" destId="{775B4034-7BB3-4061-AB0C-532B1931168A}" srcOrd="2" destOrd="0" presId="urn:microsoft.com/office/officeart/2018/2/layout/IconLabelList"/>
    <dgm:cxn modelId="{A66781D1-1D10-4C77-B57F-825C734CFA29}" type="presParOf" srcId="{DF2D13E1-DC84-4AC4-B69A-828CF8D62AE6}" destId="{0D4BE5DA-6AC7-4F43-8622-CF090C0D4149}" srcOrd="5" destOrd="0" presId="urn:microsoft.com/office/officeart/2018/2/layout/IconLabelList"/>
    <dgm:cxn modelId="{57532535-F4A4-4099-9DF4-3598F6C68901}" type="presParOf" srcId="{DF2D13E1-DC84-4AC4-B69A-828CF8D62AE6}" destId="{74A396F0-EE8B-4C5B-8C1E-E0519A6E5A18}" srcOrd="6" destOrd="0" presId="urn:microsoft.com/office/officeart/2018/2/layout/IconLabelList"/>
    <dgm:cxn modelId="{632F14D9-B3BA-43E2-9CFB-D38FEC789FBB}" type="presParOf" srcId="{74A396F0-EE8B-4C5B-8C1E-E0519A6E5A18}" destId="{BA746B2F-E43F-4BB7-8ED8-1B82C6A4E7C8}" srcOrd="0" destOrd="0" presId="urn:microsoft.com/office/officeart/2018/2/layout/IconLabelList"/>
    <dgm:cxn modelId="{89B2A065-6AAB-4E1E-937C-75ECD2D5023B}" type="presParOf" srcId="{74A396F0-EE8B-4C5B-8C1E-E0519A6E5A18}" destId="{F03C451B-B24B-4B8D-BA1E-40E80E0B983E}" srcOrd="1" destOrd="0" presId="urn:microsoft.com/office/officeart/2018/2/layout/IconLabelList"/>
    <dgm:cxn modelId="{C9676C57-E2A8-4328-BC76-F9C8AD0469F5}" type="presParOf" srcId="{74A396F0-EE8B-4C5B-8C1E-E0519A6E5A18}" destId="{9FC6D11A-1286-4AE5-98E9-121E9B149277}" srcOrd="2" destOrd="0" presId="urn:microsoft.com/office/officeart/2018/2/layout/IconLabelList"/>
    <dgm:cxn modelId="{8C2A2B95-68D1-4472-921F-C22AC1B80CE4}" type="presParOf" srcId="{DF2D13E1-DC84-4AC4-B69A-828CF8D62AE6}" destId="{F3B043BE-145A-4869-8F14-2A3037895089}" srcOrd="7" destOrd="0" presId="urn:microsoft.com/office/officeart/2018/2/layout/IconLabelList"/>
    <dgm:cxn modelId="{2C9FA45C-5B18-4708-964C-709D3AB52554}" type="presParOf" srcId="{DF2D13E1-DC84-4AC4-B69A-828CF8D62AE6}" destId="{A533FD33-DDFB-4367-9A52-C4BE2C4FBAD9}" srcOrd="8" destOrd="0" presId="urn:microsoft.com/office/officeart/2018/2/layout/IconLabelList"/>
    <dgm:cxn modelId="{67904F92-1336-4590-B5A1-4ED3CD6D98F2}" type="presParOf" srcId="{A533FD33-DDFB-4367-9A52-C4BE2C4FBAD9}" destId="{FD62591B-DBC2-4521-8851-FDEA94C2572A}" srcOrd="0" destOrd="0" presId="urn:microsoft.com/office/officeart/2018/2/layout/IconLabelList"/>
    <dgm:cxn modelId="{15958BAD-5E55-4291-8C77-EE7605B6AA15}" type="presParOf" srcId="{A533FD33-DDFB-4367-9A52-C4BE2C4FBAD9}" destId="{E1DE824B-AC54-4D5A-80FB-5221365546C9}" srcOrd="1" destOrd="0" presId="urn:microsoft.com/office/officeart/2018/2/layout/IconLabelList"/>
    <dgm:cxn modelId="{6E82A677-37B6-4FFF-AB10-02F987E97D8C}" type="presParOf" srcId="{A533FD33-DDFB-4367-9A52-C4BE2C4FBAD9}" destId="{B7CD0EF6-E8A7-4E64-B1A1-B595C4579FB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4632E-C2E3-41EA-9AF6-E52909B96C62}">
      <dsp:nvSpPr>
        <dsp:cNvPr id="0" name=""/>
        <dsp:cNvSpPr/>
      </dsp:nvSpPr>
      <dsp:spPr>
        <a:xfrm>
          <a:off x="419237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75A97-4BBF-4A28-B16E-28EAEDB4AF1F}">
      <dsp:nvSpPr>
        <dsp:cNvPr id="0" name=""/>
        <dsp:cNvSpPr/>
      </dsp:nvSpPr>
      <dsp:spPr>
        <a:xfrm>
          <a:off x="4964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Investigating data structure</a:t>
          </a:r>
          <a:endParaRPr lang="en-US" sz="1700" kern="1200"/>
        </a:p>
      </dsp:txBody>
      <dsp:txXfrm>
        <a:off x="4964" y="2094470"/>
        <a:ext cx="1506445" cy="602578"/>
      </dsp:txXfrm>
    </dsp:sp>
    <dsp:sp modelId="{6F07BDB2-1F75-4C5E-B746-EA8A15473AC1}">
      <dsp:nvSpPr>
        <dsp:cNvPr id="0" name=""/>
        <dsp:cNvSpPr/>
      </dsp:nvSpPr>
      <dsp:spPr>
        <a:xfrm>
          <a:off x="2189310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D597F-ABAC-4DCD-BE56-BAB02C0B3D26}">
      <dsp:nvSpPr>
        <dsp:cNvPr id="0" name=""/>
        <dsp:cNvSpPr/>
      </dsp:nvSpPr>
      <dsp:spPr>
        <a:xfrm>
          <a:off x="1775038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General data wrangling </a:t>
          </a:r>
          <a:endParaRPr lang="en-US" sz="1700" kern="1200" dirty="0"/>
        </a:p>
      </dsp:txBody>
      <dsp:txXfrm>
        <a:off x="1775038" y="2094470"/>
        <a:ext cx="1506445" cy="602578"/>
      </dsp:txXfrm>
    </dsp:sp>
    <dsp:sp modelId="{98408B59-A617-4CC3-9818-045DE1B35991}">
      <dsp:nvSpPr>
        <dsp:cNvPr id="0" name=""/>
        <dsp:cNvSpPr/>
      </dsp:nvSpPr>
      <dsp:spPr>
        <a:xfrm>
          <a:off x="3959383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B4034-7BB3-4061-AB0C-532B1931168A}">
      <dsp:nvSpPr>
        <dsp:cNvPr id="0" name=""/>
        <dsp:cNvSpPr/>
      </dsp:nvSpPr>
      <dsp:spPr>
        <a:xfrm>
          <a:off x="3545111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Viewing initial trends</a:t>
          </a:r>
          <a:endParaRPr lang="en-US" sz="1700" kern="1200" dirty="0"/>
        </a:p>
      </dsp:txBody>
      <dsp:txXfrm>
        <a:off x="3545111" y="2094470"/>
        <a:ext cx="1506445" cy="602578"/>
      </dsp:txXfrm>
    </dsp:sp>
    <dsp:sp modelId="{BA746B2F-E43F-4BB7-8ED8-1B82C6A4E7C8}">
      <dsp:nvSpPr>
        <dsp:cNvPr id="0" name=""/>
        <dsp:cNvSpPr/>
      </dsp:nvSpPr>
      <dsp:spPr>
        <a:xfrm>
          <a:off x="5729457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6D11A-1286-4AE5-98E9-121E9B149277}">
      <dsp:nvSpPr>
        <dsp:cNvPr id="0" name=""/>
        <dsp:cNvSpPr/>
      </dsp:nvSpPr>
      <dsp:spPr>
        <a:xfrm>
          <a:off x="5315184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Further data cleaning </a:t>
          </a:r>
          <a:endParaRPr lang="en-US" sz="1700" kern="1200" dirty="0"/>
        </a:p>
      </dsp:txBody>
      <dsp:txXfrm>
        <a:off x="5315184" y="2094470"/>
        <a:ext cx="1506445" cy="602578"/>
      </dsp:txXfrm>
    </dsp:sp>
    <dsp:sp modelId="{FD62591B-DBC2-4521-8851-FDEA94C2572A}">
      <dsp:nvSpPr>
        <dsp:cNvPr id="0" name=""/>
        <dsp:cNvSpPr/>
      </dsp:nvSpPr>
      <dsp:spPr>
        <a:xfrm>
          <a:off x="7499530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D0EF6-E8A7-4E64-B1A1-B595C4579FBD}">
      <dsp:nvSpPr>
        <dsp:cNvPr id="0" name=""/>
        <dsp:cNvSpPr/>
      </dsp:nvSpPr>
      <dsp:spPr>
        <a:xfrm>
          <a:off x="7085257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Final statistical model </a:t>
          </a:r>
          <a:endParaRPr lang="en-US" sz="1700" kern="1200" dirty="0"/>
        </a:p>
      </dsp:txBody>
      <dsp:txXfrm>
        <a:off x="7085257" y="2094470"/>
        <a:ext cx="1506445" cy="602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8DE3A-3BC9-458D-9A91-4FC9C69648A1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71E0D-B837-4246-BA5B-BCD8A2070C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98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Thanks for the opportunity </a:t>
            </a:r>
          </a:p>
          <a:p>
            <a:endParaRPr lang="en-AU" dirty="0"/>
          </a:p>
          <a:p>
            <a:r>
              <a:rPr lang="en-AU" dirty="0"/>
              <a:t>Pretending </a:t>
            </a:r>
            <a:r>
              <a:rPr lang="en-AU" dirty="0" err="1"/>
              <a:t>youre</a:t>
            </a:r>
            <a:r>
              <a:rPr lang="en-AU" dirty="0"/>
              <a:t> in charge of emergency services</a:t>
            </a:r>
          </a:p>
          <a:p>
            <a:endParaRPr lang="en-AU" dirty="0"/>
          </a:p>
          <a:p>
            <a:r>
              <a:rPr lang="en-AU" dirty="0"/>
              <a:t>with the power to </a:t>
            </a:r>
          </a:p>
          <a:p>
            <a:r>
              <a:rPr lang="en-AU" dirty="0"/>
              <a:t>redistribute ambulances and police car</a:t>
            </a:r>
          </a:p>
          <a:p>
            <a:r>
              <a:rPr lang="en-AU" dirty="0"/>
              <a:t>where they are needed</a:t>
            </a:r>
          </a:p>
          <a:p>
            <a:endParaRPr lang="en-AU" dirty="0"/>
          </a:p>
          <a:p>
            <a:r>
              <a:rPr lang="en-AU" dirty="0"/>
              <a:t>Pretty sure that power is given to the </a:t>
            </a:r>
            <a:r>
              <a:rPr lang="en-AU" dirty="0" err="1"/>
              <a:t>goveremnt</a:t>
            </a:r>
            <a:r>
              <a:rPr lang="en-AU" dirty="0"/>
              <a:t> triple 0 related department</a:t>
            </a:r>
          </a:p>
          <a:p>
            <a:endParaRPr lang="en-AU" dirty="0"/>
          </a:p>
          <a:p>
            <a:r>
              <a:rPr lang="en-AU" dirty="0"/>
              <a:t>but generally that’s who </a:t>
            </a:r>
            <a:r>
              <a:rPr lang="en-AU" dirty="0" err="1"/>
              <a:t>im</a:t>
            </a:r>
            <a:r>
              <a:rPr lang="en-AU" dirty="0"/>
              <a:t> target 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so now lets start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Hi </a:t>
            </a:r>
            <a:r>
              <a:rPr lang="en-AU" dirty="0" err="1"/>
              <a:t>im</a:t>
            </a:r>
            <a:r>
              <a:rPr lang="en-AU" dirty="0"/>
              <a:t> </a:t>
            </a:r>
            <a:r>
              <a:rPr lang="en-AU" dirty="0" err="1"/>
              <a:t>andre</a:t>
            </a:r>
            <a:endParaRPr lang="en-AU" dirty="0"/>
          </a:p>
          <a:p>
            <a:endParaRPr lang="en-AU" dirty="0"/>
          </a:p>
          <a:p>
            <a:r>
              <a:rPr lang="en-AU" dirty="0"/>
              <a:t>today we are looking into the question</a:t>
            </a:r>
          </a:p>
          <a:p>
            <a:r>
              <a:rPr lang="en-AU" dirty="0"/>
              <a:t>when and where do we need emergency services?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so first, lets look at the significance of this question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5229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Frist off we have</a:t>
            </a:r>
          </a:p>
          <a:p>
            <a:endParaRPr lang="en-AU" dirty="0"/>
          </a:p>
          <a:p>
            <a:r>
              <a:rPr lang="en-AU" dirty="0"/>
              <a:t>Emergencies callouts over time</a:t>
            </a:r>
          </a:p>
          <a:p>
            <a:r>
              <a:rPr lang="en-AU" dirty="0"/>
              <a:t>grouping fortnightly</a:t>
            </a:r>
          </a:p>
          <a:p>
            <a:endParaRPr lang="en-AU" dirty="0"/>
          </a:p>
          <a:p>
            <a:r>
              <a:rPr lang="en-AU" dirty="0"/>
              <a:t>red line is ambulance</a:t>
            </a:r>
          </a:p>
          <a:p>
            <a:r>
              <a:rPr lang="en-AU" dirty="0"/>
              <a:t>blue line is police</a:t>
            </a:r>
          </a:p>
          <a:p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firstly </a:t>
            </a:r>
          </a:p>
          <a:p>
            <a:pPr marL="0" indent="0">
              <a:buFontTx/>
              <a:buNone/>
            </a:pPr>
            <a:r>
              <a:rPr lang="en-AU" dirty="0"/>
              <a:t>note there is a </a:t>
            </a:r>
          </a:p>
          <a:p>
            <a:pPr marL="0" indent="0">
              <a:buFontTx/>
              <a:buNone/>
            </a:pPr>
            <a:r>
              <a:rPr lang="en-AU" dirty="0"/>
              <a:t>very High correlation between</a:t>
            </a:r>
          </a:p>
          <a:p>
            <a:pPr marL="0" indent="0">
              <a:buFontTx/>
              <a:buNone/>
            </a:pPr>
            <a:r>
              <a:rPr lang="en-AU" dirty="0" err="1"/>
              <a:t>Pollice</a:t>
            </a:r>
            <a:r>
              <a:rPr lang="en-AU" dirty="0"/>
              <a:t> and Ambulance counts</a:t>
            </a:r>
          </a:p>
          <a:p>
            <a:pPr marL="0" indent="0">
              <a:buFontTx/>
              <a:buNone/>
            </a:pPr>
            <a:r>
              <a:rPr lang="en-AU" dirty="0"/>
              <a:t>they end up being pretty much </a:t>
            </a:r>
          </a:p>
          <a:p>
            <a:pPr marL="0" indent="0">
              <a:buFontTx/>
              <a:buNone/>
            </a:pPr>
            <a:r>
              <a:rPr lang="en-AU" dirty="0"/>
              <a:t>proportional to each other</a:t>
            </a:r>
          </a:p>
          <a:p>
            <a:pPr marL="0" indent="0">
              <a:buFontTx/>
              <a:buNone/>
            </a:pPr>
            <a:r>
              <a:rPr lang="en-AU" dirty="0"/>
              <a:t>so are treated as such as we continue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if you take a look at the </a:t>
            </a:r>
            <a:r>
              <a:rPr lang="en-AU" dirty="0" err="1"/>
              <a:t>legned</a:t>
            </a: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there is also a green line</a:t>
            </a:r>
          </a:p>
          <a:p>
            <a:pPr marL="0" indent="0">
              <a:buFontTx/>
              <a:buNone/>
            </a:pPr>
            <a:r>
              <a:rPr lang="en-AU" dirty="0"/>
              <a:t>that’s the total accident count</a:t>
            </a:r>
          </a:p>
          <a:p>
            <a:pPr marL="0" indent="0">
              <a:buFontTx/>
              <a:buNone/>
            </a:pPr>
            <a:r>
              <a:rPr lang="en-AU" dirty="0"/>
              <a:t>which is under the ambulance data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-probably because to appear in this data set…..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finally, </a:t>
            </a:r>
          </a:p>
          <a:p>
            <a:pPr marL="0" indent="0">
              <a:buFontTx/>
              <a:buNone/>
            </a:pPr>
            <a:r>
              <a:rPr lang="en-AU" dirty="0"/>
              <a:t>2020 onwards, </a:t>
            </a:r>
          </a:p>
          <a:p>
            <a:pPr marL="0" indent="0">
              <a:buFontTx/>
              <a:buNone/>
            </a:pPr>
            <a:r>
              <a:rPr lang="en-AU" dirty="0"/>
              <a:t>covid effect this data quite a bit,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and 2021 was the latest date</a:t>
            </a:r>
          </a:p>
          <a:p>
            <a:pPr marL="0" indent="0">
              <a:buFontTx/>
              <a:buNone/>
            </a:pPr>
            <a:r>
              <a:rPr lang="en-AU" dirty="0"/>
              <a:t>so only looking at pre covid data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next stage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3986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 err="1"/>
              <a:t>acciendents</a:t>
            </a:r>
            <a:r>
              <a:rPr lang="en-AU" dirty="0"/>
              <a:t> by road and sky conditions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road and sky conditions were </a:t>
            </a:r>
          </a:p>
          <a:p>
            <a:pPr marL="0" indent="0">
              <a:buFontTx/>
              <a:buNone/>
            </a:pPr>
            <a:r>
              <a:rPr lang="en-AU" dirty="0"/>
              <a:t>already simplified in the wrangling step</a:t>
            </a:r>
          </a:p>
          <a:p>
            <a:pPr marL="0" indent="0">
              <a:buFontTx/>
              <a:buNone/>
            </a:pPr>
            <a:r>
              <a:rPr lang="en-AU" dirty="0"/>
              <a:t>due to low usage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can </a:t>
            </a:r>
            <a:r>
              <a:rPr lang="en-AU" dirty="0" err="1"/>
              <a:t>futher</a:t>
            </a:r>
            <a:r>
              <a:rPr lang="en-AU" dirty="0"/>
              <a:t> notice fog and winds </a:t>
            </a:r>
          </a:p>
          <a:p>
            <a:pPr marL="0" indent="0">
              <a:buFontTx/>
              <a:buNone/>
            </a:pPr>
            <a:r>
              <a:rPr lang="en-AU" dirty="0"/>
              <a:t>don’t appear much</a:t>
            </a:r>
          </a:p>
          <a:p>
            <a:pPr marL="0" indent="0">
              <a:buFontTx/>
              <a:buNone/>
            </a:pPr>
            <a:r>
              <a:rPr lang="en-AU" dirty="0"/>
              <a:t>they are on the chopping block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can also look </a:t>
            </a:r>
          </a:p>
          <a:p>
            <a:pPr marL="0" indent="0">
              <a:buFontTx/>
              <a:buNone/>
            </a:pPr>
            <a:r>
              <a:rPr lang="en-AU" dirty="0"/>
              <a:t>at the interaction between them</a:t>
            </a:r>
          </a:p>
          <a:p>
            <a:pPr marL="0" indent="0">
              <a:buFontTx/>
              <a:buNone/>
            </a:pPr>
            <a:r>
              <a:rPr lang="en-AU" dirty="0"/>
              <a:t>to see what we should get rid 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271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to see correlation</a:t>
            </a:r>
          </a:p>
          <a:p>
            <a:pPr marL="0" indent="0">
              <a:buFontTx/>
              <a:buNone/>
            </a:pPr>
            <a:r>
              <a:rPr lang="en-AU" dirty="0"/>
              <a:t>we can use this correlation plot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pretty much</a:t>
            </a:r>
          </a:p>
          <a:p>
            <a:pPr marL="0" indent="0">
              <a:buFontTx/>
              <a:buNone/>
            </a:pPr>
            <a:r>
              <a:rPr lang="en-AU" dirty="0"/>
              <a:t>This shows the how strongly the conditions are related to </a:t>
            </a:r>
            <a:r>
              <a:rPr lang="en-AU" dirty="0" err="1"/>
              <a:t>eachother</a:t>
            </a: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red means highly correlated</a:t>
            </a:r>
          </a:p>
          <a:p>
            <a:pPr marL="171450" indent="-171450">
              <a:buFontTx/>
              <a:buChar char="-"/>
            </a:pPr>
            <a:r>
              <a:rPr lang="en-AU" dirty="0"/>
              <a:t>blue is less correlated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dry vs clear</a:t>
            </a:r>
          </a:p>
          <a:p>
            <a:pPr marL="0" indent="0">
              <a:buFontTx/>
              <a:buNone/>
            </a:pPr>
            <a:r>
              <a:rPr lang="en-AU" dirty="0"/>
              <a:t>that’s expected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and they are both related </a:t>
            </a:r>
          </a:p>
          <a:p>
            <a:pPr marL="0" indent="0">
              <a:buFontTx/>
              <a:buNone/>
            </a:pPr>
            <a:r>
              <a:rPr lang="en-AU" dirty="0"/>
              <a:t>to </a:t>
            </a:r>
            <a:r>
              <a:rPr lang="en-AU" dirty="0" err="1"/>
              <a:t>rainging</a:t>
            </a: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also expected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because they are all so related,</a:t>
            </a:r>
          </a:p>
          <a:p>
            <a:pPr marL="0" indent="0">
              <a:buFontTx/>
              <a:buNone/>
            </a:pPr>
            <a:r>
              <a:rPr lang="en-AU" dirty="0"/>
              <a:t>we should only keep one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looking at clear</a:t>
            </a:r>
          </a:p>
          <a:p>
            <a:pPr marL="0" indent="0">
              <a:buFontTx/>
              <a:buNone/>
            </a:pPr>
            <a:r>
              <a:rPr lang="en-AU" dirty="0"/>
              <a:t>its more related to fog and wind than the others</a:t>
            </a:r>
          </a:p>
          <a:p>
            <a:pPr marL="0" indent="0">
              <a:buFontTx/>
              <a:buNone/>
            </a:pPr>
            <a:r>
              <a:rPr lang="en-AU" dirty="0"/>
              <a:t>so will only keep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4442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simplifies the road and atmospheric conditions into one column</a:t>
            </a:r>
          </a:p>
          <a:p>
            <a:r>
              <a:rPr lang="en-AU" dirty="0"/>
              <a:t>called ‘sky condition’</a:t>
            </a:r>
          </a:p>
          <a:p>
            <a:r>
              <a:rPr lang="en-AU" dirty="0"/>
              <a:t>either, clear or not clear</a:t>
            </a:r>
          </a:p>
          <a:p>
            <a:endParaRPr lang="en-AU" dirty="0"/>
          </a:p>
          <a:p>
            <a:r>
              <a:rPr lang="en-AU" dirty="0"/>
              <a:t>- </a:t>
            </a:r>
            <a:r>
              <a:rPr lang="en-AU" dirty="0" err="1"/>
              <a:t>heres</a:t>
            </a:r>
            <a:r>
              <a:rPr lang="en-AU" dirty="0"/>
              <a:t> a graph showing that</a:t>
            </a:r>
          </a:p>
          <a:p>
            <a:endParaRPr lang="en-AU" dirty="0"/>
          </a:p>
          <a:p>
            <a:r>
              <a:rPr lang="en-AU" dirty="0"/>
              <a:t>Note:</a:t>
            </a:r>
          </a:p>
          <a:p>
            <a:endParaRPr lang="en-AU" dirty="0"/>
          </a:p>
          <a:p>
            <a:r>
              <a:rPr lang="en-AU" dirty="0"/>
              <a:t>looking at this graph</a:t>
            </a:r>
          </a:p>
          <a:p>
            <a:r>
              <a:rPr lang="en-AU" dirty="0"/>
              <a:t>not clear is super low compared to clear</a:t>
            </a:r>
          </a:p>
          <a:p>
            <a:r>
              <a:rPr lang="en-AU" dirty="0"/>
              <a:t>so do less crashes happen when its raining?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probably not, this is a </a:t>
            </a:r>
          </a:p>
          <a:p>
            <a:pPr marL="171450" indent="-171450">
              <a:buFontTx/>
              <a:buChar char="-"/>
            </a:pPr>
            <a:r>
              <a:rPr lang="en-AU" dirty="0"/>
              <a:t>sampling bias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less non clear rainy days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than clear days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will look into this issue a bit more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445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Moving onto time</a:t>
            </a:r>
          </a:p>
          <a:p>
            <a:endParaRPr lang="en-AU" dirty="0"/>
          </a:p>
          <a:p>
            <a:r>
              <a:rPr lang="en-AU" dirty="0"/>
              <a:t>here we have the accidents </a:t>
            </a:r>
          </a:p>
          <a:p>
            <a:r>
              <a:rPr lang="en-AU" dirty="0"/>
              <a:t>across parts of the day</a:t>
            </a:r>
          </a:p>
          <a:p>
            <a:endParaRPr lang="en-AU" dirty="0"/>
          </a:p>
          <a:p>
            <a:r>
              <a:rPr lang="en-AU" dirty="0"/>
              <a:t>we can </a:t>
            </a:r>
            <a:r>
              <a:rPr lang="en-AU" dirty="0" err="1"/>
              <a:t>theres</a:t>
            </a:r>
            <a:r>
              <a:rPr lang="en-AU" dirty="0"/>
              <a:t> clear differences</a:t>
            </a:r>
          </a:p>
          <a:p>
            <a:r>
              <a:rPr lang="en-AU" dirty="0"/>
              <a:t>as we move across</a:t>
            </a:r>
          </a:p>
          <a:p>
            <a:endParaRPr lang="en-AU" dirty="0"/>
          </a:p>
          <a:p>
            <a:r>
              <a:rPr lang="en-AU" dirty="0"/>
              <a:t>so </a:t>
            </a:r>
            <a:r>
              <a:rPr lang="en-AU" dirty="0" err="1"/>
              <a:t>theres</a:t>
            </a:r>
            <a:r>
              <a:rPr lang="en-AU" dirty="0"/>
              <a:t> some useful data</a:t>
            </a:r>
          </a:p>
          <a:p>
            <a:endParaRPr lang="en-AU" dirty="0"/>
          </a:p>
          <a:p>
            <a:r>
              <a:rPr lang="en-AU" dirty="0"/>
              <a:t>cant remove anything as we </a:t>
            </a:r>
          </a:p>
          <a:p>
            <a:r>
              <a:rPr lang="en-AU" dirty="0"/>
              <a:t>would like to keep these time bins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3692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as for accidents across the week</a:t>
            </a:r>
          </a:p>
          <a:p>
            <a:endParaRPr lang="en-AU" dirty="0"/>
          </a:p>
          <a:p>
            <a:r>
              <a:rPr lang="en-AU" dirty="0"/>
              <a:t>looks pretty even </a:t>
            </a:r>
          </a:p>
          <a:p>
            <a:r>
              <a:rPr lang="en-AU" dirty="0"/>
              <a:t>across every day</a:t>
            </a:r>
          </a:p>
          <a:p>
            <a:endParaRPr lang="en-AU" dirty="0"/>
          </a:p>
          <a:p>
            <a:r>
              <a:rPr lang="en-AU" dirty="0"/>
              <a:t>might think to </a:t>
            </a:r>
          </a:p>
          <a:p>
            <a:r>
              <a:rPr lang="en-AU" dirty="0"/>
              <a:t>remove day of the week</a:t>
            </a:r>
          </a:p>
          <a:p>
            <a:r>
              <a:rPr lang="en-AU" dirty="0"/>
              <a:t>due to lack of impact</a:t>
            </a:r>
          </a:p>
          <a:p>
            <a:endParaRPr lang="en-AU" dirty="0"/>
          </a:p>
          <a:p>
            <a:r>
              <a:rPr lang="en-AU" dirty="0"/>
              <a:t>however,</a:t>
            </a:r>
          </a:p>
          <a:p>
            <a:r>
              <a:rPr lang="en-AU" dirty="0"/>
              <a:t>if we look at interaction </a:t>
            </a:r>
          </a:p>
          <a:p>
            <a:r>
              <a:rPr lang="en-AU" dirty="0"/>
              <a:t>with other terms</a:t>
            </a:r>
          </a:p>
          <a:p>
            <a:endParaRPr lang="en-AU" dirty="0"/>
          </a:p>
          <a:p>
            <a:r>
              <a:rPr lang="en-AU" dirty="0"/>
              <a:t>we see a different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8813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not a correlation matrix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This is showing </a:t>
            </a:r>
          </a:p>
          <a:p>
            <a:pPr marL="171450" indent="-171450">
              <a:buFontTx/>
              <a:buChar char="-"/>
            </a:pPr>
            <a:r>
              <a:rPr lang="en-AU" dirty="0"/>
              <a:t>for each time of day</a:t>
            </a:r>
          </a:p>
          <a:p>
            <a:pPr marL="0" indent="0">
              <a:buFontTx/>
              <a:buNone/>
            </a:pPr>
            <a:r>
              <a:rPr lang="en-AU" dirty="0"/>
              <a:t>POINT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what day of the week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has most accidents</a:t>
            </a:r>
          </a:p>
          <a:p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there is clearly some interaction here</a:t>
            </a:r>
          </a:p>
          <a:p>
            <a:pPr marL="0" indent="0">
              <a:buFontTx/>
              <a:buNone/>
            </a:pPr>
            <a:r>
              <a:rPr lang="en-AU" dirty="0"/>
              <a:t>so we should not through out days of the 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0005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we have some insights</a:t>
            </a:r>
          </a:p>
          <a:p>
            <a:r>
              <a:rPr lang="en-AU" dirty="0"/>
              <a:t>time for a bit more cleaning</a:t>
            </a:r>
          </a:p>
          <a:p>
            <a:endParaRPr lang="en-AU" dirty="0"/>
          </a:p>
          <a:p>
            <a:r>
              <a:rPr lang="en-AU" dirty="0"/>
              <a:t>[</a:t>
            </a:r>
            <a:r>
              <a:rPr lang="en-AU" dirty="0" err="1"/>
              <a:t>youre</a:t>
            </a:r>
            <a:r>
              <a:rPr lang="en-AU" dirty="0"/>
              <a:t> on your own here]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7642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give example</a:t>
            </a:r>
          </a:p>
          <a:p>
            <a:endParaRPr lang="en-AU" dirty="0"/>
          </a:p>
          <a:p>
            <a:r>
              <a:rPr lang="en-AU" dirty="0"/>
              <a:t>clear Friday evening</a:t>
            </a:r>
          </a:p>
          <a:p>
            <a:r>
              <a:rPr lang="en-AU" dirty="0"/>
              <a:t>in the northwest metropolitan </a:t>
            </a:r>
            <a:r>
              <a:rPr lang="en-AU" dirty="0" err="1"/>
              <a:t>melbourne</a:t>
            </a:r>
            <a:endParaRPr lang="en-AU" dirty="0"/>
          </a:p>
          <a:p>
            <a:endParaRPr lang="en-AU" dirty="0"/>
          </a:p>
          <a:p>
            <a:r>
              <a:rPr lang="en-AU" dirty="0"/>
              <a:t>on avg you get 6 ambulances and 5 police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it’s a</a:t>
            </a:r>
          </a:p>
          <a:p>
            <a:endParaRPr lang="en-AU" dirty="0"/>
          </a:p>
          <a:p>
            <a:r>
              <a:rPr lang="en-AU" dirty="0"/>
              <a:t>raining Monday morning</a:t>
            </a:r>
          </a:p>
          <a:p>
            <a:r>
              <a:rPr lang="en-AU" dirty="0"/>
              <a:t>in eastern regional </a:t>
            </a:r>
            <a:r>
              <a:rPr lang="en-AU" dirty="0" err="1"/>
              <a:t>vic</a:t>
            </a:r>
            <a:endParaRPr lang="en-AU" dirty="0"/>
          </a:p>
          <a:p>
            <a:endParaRPr lang="en-AU" dirty="0"/>
          </a:p>
          <a:p>
            <a:r>
              <a:rPr lang="en-AU" dirty="0"/>
              <a:t>on avg you might get ½ an ambulance and a police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1520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Potential issues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regional data is small</a:t>
            </a:r>
          </a:p>
          <a:p>
            <a:pPr marL="171450" indent="-171450">
              <a:buFontTx/>
              <a:buChar char="-"/>
            </a:pPr>
            <a:r>
              <a:rPr lang="en-AU" dirty="0"/>
              <a:t>that’s fine, small pop -&gt; less traffic and crashes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=== click (DON’T READ SLIDE)</a:t>
            </a:r>
          </a:p>
          <a:p>
            <a:pPr marL="0" indent="0">
              <a:buFontTx/>
              <a:buNone/>
            </a:pPr>
            <a:r>
              <a:rPr lang="en-AU" dirty="0"/>
              <a:t>data is already split up into </a:t>
            </a:r>
          </a:p>
          <a:p>
            <a:pPr marL="0" indent="0">
              <a:buFontTx/>
              <a:buNone/>
            </a:pPr>
            <a:r>
              <a:rPr lang="en-AU" dirty="0"/>
              <a:t>rainy days and clear days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this ones a bit complicated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over a given year, each day is either clear or not</a:t>
            </a:r>
          </a:p>
          <a:p>
            <a:pPr marL="0" indent="0">
              <a:buFontTx/>
              <a:buNone/>
            </a:pPr>
            <a:r>
              <a:rPr lang="en-AU" dirty="0"/>
              <a:t>so </a:t>
            </a:r>
            <a:r>
              <a:rPr lang="en-AU" dirty="0" err="1"/>
              <a:t>theres</a:t>
            </a:r>
            <a:r>
              <a:rPr lang="en-AU" dirty="0"/>
              <a:t> is not a full spread of either each year</a:t>
            </a:r>
          </a:p>
          <a:p>
            <a:pPr marL="0" indent="0">
              <a:buFontTx/>
              <a:buNone/>
            </a:pPr>
            <a:r>
              <a:rPr lang="en-AU" dirty="0"/>
              <a:t>- explain rain with 100 days raining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what to do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will</a:t>
            </a:r>
          </a:p>
          <a:p>
            <a:pPr marL="0" indent="0">
              <a:buFontTx/>
              <a:buNone/>
            </a:pPr>
            <a:r>
              <a:rPr lang="en-AU" dirty="0"/>
              <a:t>extrapolate each weather to cover every week</a:t>
            </a:r>
          </a:p>
          <a:p>
            <a:pPr marL="0" indent="0">
              <a:buFontTx/>
              <a:buNone/>
            </a:pPr>
            <a:r>
              <a:rPr lang="en-AU" dirty="0"/>
              <a:t>scale by probability it will rain or be clear</a:t>
            </a:r>
          </a:p>
          <a:p>
            <a:pPr marL="0" indent="0">
              <a:buFontTx/>
              <a:buNone/>
            </a:pPr>
            <a:r>
              <a:rPr lang="en-AU" dirty="0"/>
              <a:t>- 100 days = 1/3 so multiple by 3 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but you say</a:t>
            </a:r>
          </a:p>
          <a:p>
            <a:pPr marL="0" indent="0">
              <a:buFontTx/>
              <a:buNone/>
            </a:pPr>
            <a:r>
              <a:rPr lang="en-AU" dirty="0"/>
              <a:t>this assumes we have the pr it rains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well luckily</a:t>
            </a:r>
          </a:p>
          <a:p>
            <a:pPr marL="0" indent="0">
              <a:buFontTx/>
              <a:buNone/>
            </a:pPr>
            <a:r>
              <a:rPr lang="en-AU" dirty="0"/>
              <a:t>We have a data set is big enough </a:t>
            </a:r>
          </a:p>
          <a:p>
            <a:pPr marL="0" indent="0">
              <a:buFontTx/>
              <a:buNone/>
            </a:pPr>
            <a:r>
              <a:rPr lang="en-AU" dirty="0"/>
              <a:t>to give us a good weather distribution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can</a:t>
            </a:r>
          </a:p>
          <a:p>
            <a:pPr marL="0" indent="0">
              <a:buFontTx/>
              <a:buNone/>
            </a:pPr>
            <a:r>
              <a:rPr lang="en-AU" dirty="0"/>
              <a:t>count number of days it rains vs </a:t>
            </a:r>
          </a:p>
          <a:p>
            <a:pPr marL="0" indent="0">
              <a:buFontTx/>
              <a:buNone/>
            </a:pPr>
            <a:r>
              <a:rPr lang="en-AU" dirty="0"/>
              <a:t>number of days its clear </a:t>
            </a:r>
          </a:p>
          <a:p>
            <a:pPr marL="0" indent="0">
              <a:buFontTx/>
              <a:buNone/>
            </a:pPr>
            <a:r>
              <a:rPr lang="en-AU" dirty="0"/>
              <a:t>(leaving only one crash each day)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then use those counts to estimate the probability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=== click</a:t>
            </a:r>
          </a:p>
          <a:p>
            <a:pPr marL="0" indent="0">
              <a:buFontTx/>
              <a:buNone/>
            </a:pPr>
            <a:r>
              <a:rPr lang="en-AU" dirty="0"/>
              <a:t>last issue is due to time</a:t>
            </a:r>
          </a:p>
          <a:p>
            <a:pPr marL="0" indent="0">
              <a:buFontTx/>
              <a:buNone/>
            </a:pPr>
            <a:r>
              <a:rPr lang="en-AU" dirty="0"/>
              <a:t>summating across a week</a:t>
            </a:r>
          </a:p>
          <a:p>
            <a:pPr marL="0" indent="0">
              <a:buFontTx/>
              <a:buNone/>
            </a:pPr>
            <a:r>
              <a:rPr lang="en-AU" dirty="0"/>
              <a:t>average over time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to accomplish this</a:t>
            </a:r>
          </a:p>
          <a:p>
            <a:pPr marL="0" indent="0">
              <a:buFontTx/>
              <a:buNone/>
            </a:pPr>
            <a:r>
              <a:rPr lang="en-AU" dirty="0"/>
              <a:t>summate everything</a:t>
            </a:r>
          </a:p>
          <a:p>
            <a:pPr marL="0" indent="0">
              <a:buFontTx/>
              <a:buNone/>
            </a:pPr>
            <a:r>
              <a:rPr lang="en-AU" dirty="0"/>
              <a:t>divide by the number of weeks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0294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why?</a:t>
            </a:r>
          </a:p>
          <a:p>
            <a:r>
              <a:rPr lang="en-AU" dirty="0"/>
              <a:t>why does this matter?</a:t>
            </a:r>
          </a:p>
          <a:p>
            <a:endParaRPr lang="en-AU" dirty="0"/>
          </a:p>
          <a:p>
            <a:r>
              <a:rPr lang="en-AU" dirty="0"/>
              <a:t>make sure we have enough emergency services</a:t>
            </a:r>
          </a:p>
          <a:p>
            <a:r>
              <a:rPr lang="en-AU" dirty="0"/>
              <a:t>for the </a:t>
            </a:r>
            <a:r>
              <a:rPr lang="en-AU" dirty="0" err="1"/>
              <a:t>accdients</a:t>
            </a:r>
            <a:r>
              <a:rPr lang="en-AU" dirty="0"/>
              <a:t> that occur</a:t>
            </a:r>
          </a:p>
          <a:p>
            <a:endParaRPr lang="en-AU" dirty="0"/>
          </a:p>
          <a:p>
            <a:r>
              <a:rPr lang="en-AU" dirty="0"/>
              <a:t>we want to</a:t>
            </a:r>
          </a:p>
          <a:p>
            <a:r>
              <a:rPr lang="en-US" dirty="0">
                <a:solidFill>
                  <a:srgbClr val="FFFFFF"/>
                </a:solidFill>
              </a:rPr>
              <a:t>Reduce the wait time </a:t>
            </a:r>
          </a:p>
          <a:p>
            <a:r>
              <a:rPr lang="en-US" dirty="0">
                <a:solidFill>
                  <a:srgbClr val="FFFFFF"/>
                </a:solidFill>
              </a:rPr>
              <a:t>between a crash and </a:t>
            </a:r>
          </a:p>
          <a:p>
            <a:r>
              <a:rPr lang="en-US" dirty="0">
                <a:solidFill>
                  <a:srgbClr val="FFFFFF"/>
                </a:solidFill>
              </a:rPr>
              <a:t>services arriving </a:t>
            </a:r>
          </a:p>
          <a:p>
            <a:endParaRPr lang="en-AU" dirty="0"/>
          </a:p>
          <a:p>
            <a:r>
              <a:rPr lang="en-AU" dirty="0"/>
              <a:t>help the people involved</a:t>
            </a:r>
          </a:p>
          <a:p>
            <a:r>
              <a:rPr lang="en-AU" dirty="0"/>
              <a:t>get to the hospital </a:t>
            </a:r>
          </a:p>
          <a:p>
            <a:r>
              <a:rPr lang="en-AU" dirty="0"/>
              <a:t>if the need</a:t>
            </a:r>
          </a:p>
          <a:p>
            <a:endParaRPr lang="en-AU" dirty="0"/>
          </a:p>
          <a:p>
            <a:r>
              <a:rPr lang="en-AU" dirty="0"/>
              <a:t>and have police</a:t>
            </a:r>
          </a:p>
          <a:p>
            <a:r>
              <a:rPr lang="en-AU" dirty="0"/>
              <a:t>keep the traffic to keep flowing </a:t>
            </a:r>
          </a:p>
          <a:p>
            <a:endParaRPr lang="en-AU" dirty="0"/>
          </a:p>
          <a:p>
            <a:r>
              <a:rPr lang="en-AU" dirty="0"/>
              <a:t>all as fast as possible</a:t>
            </a:r>
          </a:p>
          <a:p>
            <a:endParaRPr lang="en-AU" dirty="0"/>
          </a:p>
          <a:p>
            <a:r>
              <a:rPr lang="en-AU" dirty="0"/>
              <a:t>so some more specific questions would be</a:t>
            </a:r>
          </a:p>
          <a:p>
            <a:r>
              <a:rPr lang="en-AU" dirty="0"/>
              <a:t>====click</a:t>
            </a:r>
          </a:p>
          <a:p>
            <a:r>
              <a:rPr lang="en-AU" dirty="0"/>
              <a:t>how many emergency services do we need?</a:t>
            </a:r>
            <a:br>
              <a:rPr lang="en-AU" dirty="0"/>
            </a:br>
            <a:r>
              <a:rPr lang="en-AU" dirty="0"/>
              <a:t>do need 10 ambulances roaming around</a:t>
            </a:r>
          </a:p>
          <a:p>
            <a:r>
              <a:rPr lang="en-AU" dirty="0"/>
              <a:t>or will only 1 cater the need</a:t>
            </a:r>
          </a:p>
          <a:p>
            <a:endParaRPr lang="en-AU" dirty="0"/>
          </a:p>
          <a:p>
            <a:r>
              <a:rPr lang="en-AU" dirty="0"/>
              <a:t>===click</a:t>
            </a:r>
          </a:p>
          <a:p>
            <a:r>
              <a:rPr lang="en-AU" dirty="0"/>
              <a:t>should we reallocate the current distribution?</a:t>
            </a:r>
          </a:p>
          <a:p>
            <a:r>
              <a:rPr lang="en-AU" dirty="0"/>
              <a:t>should we move Police from </a:t>
            </a:r>
            <a:r>
              <a:rPr lang="en-AU" dirty="0" err="1"/>
              <a:t>deerpark</a:t>
            </a:r>
            <a:r>
              <a:rPr lang="en-AU" dirty="0"/>
              <a:t> to saint Kilda</a:t>
            </a:r>
          </a:p>
          <a:p>
            <a:r>
              <a:rPr lang="en-AU" dirty="0"/>
              <a:t>which areas need the most demand</a:t>
            </a:r>
          </a:p>
          <a:p>
            <a:endParaRPr lang="en-AU" dirty="0"/>
          </a:p>
          <a:p>
            <a:r>
              <a:rPr lang="en-AU" dirty="0"/>
              <a:t>===click</a:t>
            </a:r>
          </a:p>
          <a:p>
            <a:r>
              <a:rPr lang="en-AU" dirty="0"/>
              <a:t>where should we send ambulances &amp; police in the moment?</a:t>
            </a:r>
          </a:p>
          <a:p>
            <a:r>
              <a:rPr lang="en-AU" dirty="0"/>
              <a:t>if several are dispatched to non-road related emergencies, </a:t>
            </a:r>
          </a:p>
          <a:p>
            <a:r>
              <a:rPr lang="en-AU" dirty="0"/>
              <a:t>How many should we reallocate from other areas?</a:t>
            </a:r>
          </a:p>
          <a:p>
            <a:r>
              <a:rPr lang="en-AU" dirty="0"/>
              <a:t>=====</a:t>
            </a:r>
          </a:p>
          <a:p>
            <a:r>
              <a:rPr lang="en-AU" dirty="0"/>
              <a:t>These are all questions to help improve</a:t>
            </a:r>
          </a:p>
          <a:p>
            <a:r>
              <a:rPr lang="en-AU" dirty="0"/>
              <a:t>the efficiency of the emergency services</a:t>
            </a:r>
          </a:p>
          <a:p>
            <a:r>
              <a:rPr lang="en-AU" dirty="0"/>
              <a:t>to benefit the public the most</a:t>
            </a:r>
          </a:p>
          <a:p>
            <a:r>
              <a:rPr lang="en-AU" dirty="0"/>
              <a:t>with the resources we have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6568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once we have done all that,</a:t>
            </a:r>
          </a:p>
          <a:p>
            <a:r>
              <a:rPr lang="en-AU" dirty="0"/>
              <a:t>we have the final data</a:t>
            </a:r>
          </a:p>
          <a:p>
            <a:endParaRPr lang="en-AU" dirty="0"/>
          </a:p>
          <a:p>
            <a:r>
              <a:rPr lang="en-AU" dirty="0"/>
              <a:t>warning this is a</a:t>
            </a:r>
          </a:p>
          <a:p>
            <a:r>
              <a:rPr lang="en-AU" dirty="0"/>
              <a:t>Busy graph, </a:t>
            </a:r>
          </a:p>
          <a:p>
            <a:endParaRPr lang="en-AU" dirty="0"/>
          </a:p>
          <a:p>
            <a:r>
              <a:rPr lang="en-AU" dirty="0"/>
              <a:t>its hard to display this data nicely</a:t>
            </a:r>
          </a:p>
          <a:p>
            <a:endParaRPr lang="en-AU" dirty="0"/>
          </a:p>
          <a:p>
            <a:r>
              <a:rPr lang="en-AU" dirty="0"/>
              <a:t>== click</a:t>
            </a:r>
          </a:p>
          <a:p>
            <a:r>
              <a:rPr lang="en-AU" dirty="0"/>
              <a:t>this shows a </a:t>
            </a:r>
            <a:r>
              <a:rPr lang="en-AU" dirty="0" err="1"/>
              <a:t>sclice</a:t>
            </a:r>
            <a:r>
              <a:rPr lang="en-AU" dirty="0"/>
              <a:t> of the final data format</a:t>
            </a:r>
          </a:p>
          <a:p>
            <a:endParaRPr lang="en-AU" dirty="0"/>
          </a:p>
          <a:p>
            <a:r>
              <a:rPr lang="en-AU" dirty="0"/>
              <a:t>averaged over days of the week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some low values</a:t>
            </a:r>
          </a:p>
          <a:p>
            <a:pPr marL="171450" indent="-171450">
              <a:buFontTx/>
              <a:buChar char="-"/>
            </a:pPr>
            <a:r>
              <a:rPr lang="en-AU" dirty="0"/>
              <a:t>0.10, </a:t>
            </a:r>
            <a:r>
              <a:rPr lang="en-AU" dirty="0" err="1"/>
              <a:t>ambulace</a:t>
            </a:r>
            <a:r>
              <a:rPr lang="en-AU" dirty="0"/>
              <a:t> is only called 1 in 10 times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some high values</a:t>
            </a:r>
          </a:p>
          <a:p>
            <a:pPr marL="0" indent="0">
              <a:buFontTx/>
              <a:buNone/>
            </a:pPr>
            <a:r>
              <a:rPr lang="en-AU" dirty="0"/>
              <a:t>- 4.99, 5 ambulances are called on average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536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another busy graph warning</a:t>
            </a:r>
          </a:p>
          <a:p>
            <a:endParaRPr lang="en-AU" dirty="0"/>
          </a:p>
          <a:p>
            <a:r>
              <a:rPr lang="en-AU" dirty="0"/>
              <a:t>=== </a:t>
            </a:r>
            <a:r>
              <a:rPr lang="en-AU" dirty="0" err="1"/>
              <a:t>clickl</a:t>
            </a:r>
            <a:endParaRPr lang="en-AU" dirty="0"/>
          </a:p>
          <a:p>
            <a:endParaRPr lang="en-AU" dirty="0"/>
          </a:p>
          <a:p>
            <a:r>
              <a:rPr lang="en-AU" dirty="0"/>
              <a:t>technical graph I know,</a:t>
            </a:r>
          </a:p>
          <a:p>
            <a:r>
              <a:rPr lang="en-AU" dirty="0"/>
              <a:t>shoes the </a:t>
            </a:r>
            <a:r>
              <a:rPr lang="en-AU" dirty="0" err="1"/>
              <a:t>distibutions</a:t>
            </a:r>
            <a:r>
              <a:rPr lang="en-AU" dirty="0"/>
              <a:t> of ambulance count for each variable individually</a:t>
            </a:r>
          </a:p>
          <a:p>
            <a:r>
              <a:rPr lang="en-AU" dirty="0"/>
              <a:t>come back later if you want</a:t>
            </a:r>
          </a:p>
          <a:p>
            <a:r>
              <a:rPr lang="en-AU" dirty="0"/>
              <a:t>main thing is these box plots have a lot of outliers</a:t>
            </a:r>
          </a:p>
          <a:p>
            <a:r>
              <a:rPr lang="en-AU" dirty="0"/>
              <a:t>except for the region data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interaction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look at interaction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1797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Another busy technical visual</a:t>
            </a:r>
          </a:p>
          <a:p>
            <a:endParaRPr lang="en-AU" dirty="0"/>
          </a:p>
          <a:p>
            <a:r>
              <a:rPr lang="en-AU" dirty="0"/>
              <a:t>we can come back to this later as well</a:t>
            </a:r>
          </a:p>
          <a:p>
            <a:endParaRPr lang="en-AU" dirty="0"/>
          </a:p>
          <a:p>
            <a:r>
              <a:rPr lang="en-AU" dirty="0"/>
              <a:t>pretty much, </a:t>
            </a:r>
          </a:p>
          <a:p>
            <a:endParaRPr lang="en-AU" dirty="0"/>
          </a:p>
          <a:p>
            <a:r>
              <a:rPr lang="en-AU" dirty="0"/>
              <a:t>the bottom three graphs show </a:t>
            </a:r>
          </a:p>
          <a:p>
            <a:pPr marL="171450" indent="-171450">
              <a:buFontTx/>
              <a:buChar char="-"/>
            </a:pPr>
            <a:r>
              <a:rPr lang="en-AU" dirty="0"/>
              <a:t>interaction between </a:t>
            </a:r>
          </a:p>
          <a:p>
            <a:pPr marL="171450" indent="-171450">
              <a:buFontTx/>
              <a:buChar char="-"/>
            </a:pPr>
            <a:r>
              <a:rPr lang="en-AU" dirty="0"/>
              <a:t>day of the week, part of day and sky </a:t>
            </a:r>
          </a:p>
          <a:p>
            <a:pPr marL="171450" indent="-171450">
              <a:buFontTx/>
              <a:buChar char="-"/>
            </a:pPr>
            <a:r>
              <a:rPr lang="en-AU" dirty="0"/>
              <a:t>with region</a:t>
            </a:r>
          </a:p>
          <a:p>
            <a:pPr marL="171450" indent="-171450">
              <a:buFontTx/>
              <a:buChar char="-"/>
            </a:pPr>
            <a:r>
              <a:rPr lang="en-AU" dirty="0"/>
              <a:t>shows there’s not much interaction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however the top</a:t>
            </a:r>
          </a:p>
          <a:p>
            <a:pPr marL="0" indent="0">
              <a:buFontTx/>
              <a:buNone/>
            </a:pPr>
            <a:r>
              <a:rPr lang="en-AU" dirty="0"/>
              <a:t>shows interaction with the other terms</a:t>
            </a:r>
          </a:p>
          <a:p>
            <a:pPr marL="0" indent="0">
              <a:buFontTx/>
              <a:buNone/>
            </a:pPr>
            <a:r>
              <a:rPr lang="en-AU" dirty="0"/>
              <a:t>clearly there is interaction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 err="1"/>
              <a:t>eg</a:t>
            </a: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crossing of lines in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top right</a:t>
            </a:r>
          </a:p>
          <a:p>
            <a:pPr marL="628650" lvl="1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3453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So why did I chose this model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first</a:t>
            </a:r>
          </a:p>
          <a:p>
            <a:r>
              <a:rPr lang="en-AU" dirty="0"/>
              <a:t>I  chose General linear model</a:t>
            </a:r>
          </a:p>
          <a:p>
            <a:r>
              <a:rPr lang="en-AU" dirty="0"/>
              <a:t>because it</a:t>
            </a:r>
          </a:p>
          <a:p>
            <a:r>
              <a:rPr lang="en-AU" dirty="0"/>
              <a:t>allows better insights into the inner workings</a:t>
            </a:r>
          </a:p>
          <a:p>
            <a:r>
              <a:rPr lang="en-AU" dirty="0"/>
              <a:t>for more statistical outcomes</a:t>
            </a:r>
          </a:p>
          <a:p>
            <a:r>
              <a:rPr lang="en-AU" dirty="0"/>
              <a:t>not just prediction and classification</a:t>
            </a:r>
          </a:p>
          <a:p>
            <a:r>
              <a:rPr lang="en-AU" dirty="0"/>
              <a:t>like a deep learning model, which might be more accurate</a:t>
            </a:r>
          </a:p>
          <a:p>
            <a:r>
              <a:rPr lang="en-AU" dirty="0"/>
              <a:t>this will help achieve our goal</a:t>
            </a:r>
          </a:p>
          <a:p>
            <a:r>
              <a:rPr lang="en-AU" dirty="0"/>
              <a:t>of knowing where and when </a:t>
            </a:r>
          </a:p>
          <a:p>
            <a:r>
              <a:rPr lang="en-AU" dirty="0"/>
              <a:t>to send emergency responders</a:t>
            </a:r>
          </a:p>
          <a:p>
            <a:r>
              <a:rPr lang="en-AU" dirty="0"/>
              <a:t>with some basic reasoning</a:t>
            </a:r>
          </a:p>
          <a:p>
            <a:endParaRPr lang="en-AU" dirty="0"/>
          </a:p>
          <a:p>
            <a:r>
              <a:rPr lang="en-AU" dirty="0"/>
              <a:t>== click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as for why</a:t>
            </a:r>
          </a:p>
          <a:p>
            <a:pPr marL="0" indent="0">
              <a:buFontTx/>
              <a:buNone/>
            </a:pPr>
            <a:r>
              <a:rPr lang="en-AU" dirty="0"/>
              <a:t>a gamma distribution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simply </a:t>
            </a:r>
          </a:p>
          <a:p>
            <a:pPr marL="0" indent="0">
              <a:buFontTx/>
              <a:buNone/>
            </a:pPr>
            <a:r>
              <a:rPr lang="en-AU" dirty="0"/>
              <a:t>that data structure suits a gamma distributions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continuous data</a:t>
            </a:r>
          </a:p>
          <a:p>
            <a:pPr marL="171450" indent="-171450">
              <a:buFontTx/>
              <a:buChar char="-"/>
            </a:pPr>
            <a:r>
              <a:rPr lang="en-AU" dirty="0"/>
              <a:t>between 0 and infinity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5903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even </a:t>
            </a:r>
            <a:r>
              <a:rPr lang="en-AU" dirty="0" err="1"/>
              <a:t>tho</a:t>
            </a:r>
            <a:r>
              <a:rPr lang="en-AU" dirty="0"/>
              <a:t> it’s a GLM</a:t>
            </a:r>
          </a:p>
          <a:p>
            <a:pPr marL="171450" indent="-171450">
              <a:buFontTx/>
              <a:buChar char="-"/>
            </a:pPr>
            <a:r>
              <a:rPr lang="en-AU" dirty="0"/>
              <a:t>still splitting data</a:t>
            </a:r>
          </a:p>
          <a:p>
            <a:endParaRPr lang="en-AU" dirty="0"/>
          </a:p>
          <a:p>
            <a:r>
              <a:rPr lang="en-AU" dirty="0"/>
              <a:t>because </a:t>
            </a:r>
          </a:p>
          <a:p>
            <a:r>
              <a:rPr lang="en-AU" dirty="0"/>
              <a:t>we still want to test its predictions</a:t>
            </a:r>
          </a:p>
          <a:p>
            <a:r>
              <a:rPr lang="en-AU" dirty="0"/>
              <a:t>on fresh data</a:t>
            </a:r>
          </a:p>
          <a:p>
            <a:endParaRPr lang="en-AU" dirty="0"/>
          </a:p>
          <a:p>
            <a:r>
              <a:rPr lang="en-AU" dirty="0"/>
              <a:t>as for how I am splitting the data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READ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673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Quick model,</a:t>
            </a:r>
          </a:p>
          <a:p>
            <a:endParaRPr lang="en-AU" dirty="0"/>
          </a:p>
          <a:p>
            <a:r>
              <a:rPr lang="en-AU" dirty="0"/>
              <a:t>notice some outliers</a:t>
            </a:r>
          </a:p>
          <a:p>
            <a:endParaRPr lang="en-AU" dirty="0"/>
          </a:p>
          <a:p>
            <a:r>
              <a:rPr lang="en-AU" dirty="0"/>
              <a:t>nothing special </a:t>
            </a:r>
          </a:p>
          <a:p>
            <a:endParaRPr lang="en-AU" dirty="0"/>
          </a:p>
          <a:p>
            <a:r>
              <a:rPr lang="en-AU" dirty="0"/>
              <a:t>removed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7163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for the </a:t>
            </a:r>
            <a:r>
              <a:rPr lang="en-AU" dirty="0" err="1"/>
              <a:t>the</a:t>
            </a:r>
            <a:r>
              <a:rPr lang="en-AU" dirty="0"/>
              <a:t> formula</a:t>
            </a:r>
          </a:p>
          <a:p>
            <a:endParaRPr lang="en-AU" dirty="0"/>
          </a:p>
          <a:p>
            <a:r>
              <a:rPr lang="en-AU" dirty="0"/>
              <a:t>Response variable</a:t>
            </a:r>
          </a:p>
          <a:p>
            <a:r>
              <a:rPr lang="en-AU" dirty="0"/>
              <a:t>either avg num of </a:t>
            </a:r>
          </a:p>
          <a:p>
            <a:r>
              <a:rPr lang="en-AU" dirty="0"/>
              <a:t>police or </a:t>
            </a:r>
            <a:r>
              <a:rPr lang="en-AU" dirty="0" err="1"/>
              <a:t>amblunace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as for the design variables</a:t>
            </a:r>
          </a:p>
          <a:p>
            <a:endParaRPr lang="en-AU" dirty="0"/>
          </a:p>
          <a:p>
            <a:r>
              <a:rPr lang="en-AU" dirty="0"/>
              <a:t>….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And interaction</a:t>
            </a:r>
          </a:p>
          <a:p>
            <a:endParaRPr lang="en-AU" dirty="0"/>
          </a:p>
          <a:p>
            <a:r>
              <a:rPr lang="en-AU" dirty="0"/>
              <a:t>…</a:t>
            </a:r>
          </a:p>
          <a:p>
            <a:r>
              <a:rPr lang="en-AU" dirty="0"/>
              <a:t>Started with 2-way interaction </a:t>
            </a:r>
          </a:p>
          <a:p>
            <a:r>
              <a:rPr lang="en-AU" dirty="0"/>
              <a:t>on all terms</a:t>
            </a:r>
          </a:p>
          <a:p>
            <a:endParaRPr lang="en-AU" dirty="0"/>
          </a:p>
          <a:p>
            <a:r>
              <a:rPr lang="en-AU" dirty="0"/>
              <a:t>I used back selection and AIC different times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generally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removed terms with interaction with region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kept other interaction</a:t>
            </a:r>
          </a:p>
          <a:p>
            <a:pPr marL="628650" lvl="1" indent="-171450">
              <a:buFontTx/>
              <a:buChar char="-"/>
            </a:pPr>
            <a:endParaRPr lang="en-AU" dirty="0"/>
          </a:p>
          <a:p>
            <a:pPr marL="628650" lvl="1" indent="-171450">
              <a:buFontTx/>
              <a:buChar char="-"/>
            </a:pPr>
            <a:r>
              <a:rPr lang="en-AU" dirty="0"/>
              <a:t>supports what we saw in the graphs before</a:t>
            </a:r>
          </a:p>
          <a:p>
            <a:pPr marL="457200" lvl="1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6317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====1 &amp; 2</a:t>
            </a:r>
          </a:p>
          <a:p>
            <a:r>
              <a:rPr lang="en-AU" dirty="0"/>
              <a:t>residual and Jackknife half normal graphs are straight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==== 3</a:t>
            </a:r>
          </a:p>
          <a:p>
            <a:r>
              <a:rPr lang="en-AU" dirty="0"/>
              <a:t>residuals vs fitted is spread nicely</a:t>
            </a:r>
          </a:p>
          <a:p>
            <a:endParaRPr lang="en-AU" dirty="0"/>
          </a:p>
          <a:p>
            <a:r>
              <a:rPr lang="en-AU" dirty="0"/>
              <a:t>tiny bit of </a:t>
            </a:r>
            <a:r>
              <a:rPr lang="en-AU" dirty="0" err="1"/>
              <a:t>heteroscedasticty</a:t>
            </a:r>
            <a:endParaRPr lang="en-AU" dirty="0"/>
          </a:p>
          <a:p>
            <a:r>
              <a:rPr lang="en-AU" dirty="0"/>
              <a:t> but that’s fine</a:t>
            </a:r>
          </a:p>
          <a:p>
            <a:endParaRPr lang="en-AU" dirty="0"/>
          </a:p>
          <a:p>
            <a:r>
              <a:rPr lang="en-AU" dirty="0"/>
              <a:t>==== 4</a:t>
            </a:r>
          </a:p>
          <a:p>
            <a:r>
              <a:rPr lang="en-AU" dirty="0"/>
              <a:t>cooks distance doesn’t have any jumps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all good, fit is solid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86232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first is police</a:t>
            </a:r>
          </a:p>
          <a:p>
            <a:endParaRPr lang="en-AU" dirty="0"/>
          </a:p>
          <a:p>
            <a:r>
              <a:rPr lang="en-AU" dirty="0"/>
              <a:t>Left is training</a:t>
            </a:r>
          </a:p>
          <a:p>
            <a:endParaRPr lang="en-AU" dirty="0"/>
          </a:p>
          <a:p>
            <a:r>
              <a:rPr lang="en-AU" dirty="0"/>
              <a:t>right is testing</a:t>
            </a:r>
          </a:p>
          <a:p>
            <a:endParaRPr lang="en-AU" dirty="0"/>
          </a:p>
          <a:p>
            <a:r>
              <a:rPr lang="en-AU" dirty="0"/>
              <a:t>bottom is true values</a:t>
            </a:r>
          </a:p>
          <a:p>
            <a:r>
              <a:rPr lang="en-AU" dirty="0"/>
              <a:t>on the side is predicted</a:t>
            </a:r>
          </a:p>
          <a:p>
            <a:endParaRPr lang="en-AU" dirty="0"/>
          </a:p>
          <a:p>
            <a:r>
              <a:rPr lang="en-AU" dirty="0"/>
              <a:t>the black line is the goal</a:t>
            </a:r>
          </a:p>
          <a:p>
            <a:r>
              <a:rPr lang="en-AU" dirty="0"/>
              <a:t>want all the dots on the black line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talk about general fit</a:t>
            </a:r>
          </a:p>
          <a:p>
            <a:endParaRPr lang="en-AU" dirty="0"/>
          </a:p>
          <a:p>
            <a:r>
              <a:rPr lang="en-AU" dirty="0"/>
              <a:t>=====</a:t>
            </a:r>
          </a:p>
          <a:p>
            <a:r>
              <a:rPr lang="en-AU" dirty="0" err="1"/>
              <a:t>futher</a:t>
            </a:r>
            <a:r>
              <a:rPr lang="en-AU" dirty="0"/>
              <a:t> it goes out the larger the error</a:t>
            </a:r>
          </a:p>
          <a:p>
            <a:r>
              <a:rPr lang="en-AU" dirty="0"/>
              <a:t>tried to compensate for this</a:t>
            </a:r>
          </a:p>
          <a:p>
            <a:r>
              <a:rPr lang="en-AU" dirty="0"/>
              <a:t>with boosting instances with larger police numbers</a:t>
            </a:r>
          </a:p>
          <a:p>
            <a:endParaRPr lang="en-AU" dirty="0"/>
          </a:p>
          <a:p>
            <a:r>
              <a:rPr lang="en-AU" dirty="0"/>
              <a:t>but it didn’t help fit</a:t>
            </a:r>
          </a:p>
          <a:p>
            <a:r>
              <a:rPr lang="en-AU" dirty="0"/>
              <a:t>little bit of overfitting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r>
              <a:rPr lang="en-AU" dirty="0"/>
              <a:t>=====</a:t>
            </a:r>
          </a:p>
          <a:p>
            <a:endParaRPr lang="en-AU" dirty="0"/>
          </a:p>
          <a:p>
            <a:r>
              <a:rPr lang="en-AU" dirty="0"/>
              <a:t>judging accuracy with </a:t>
            </a:r>
          </a:p>
          <a:p>
            <a:r>
              <a:rPr lang="en-AU" dirty="0"/>
              <a:t>RMSE</a:t>
            </a:r>
          </a:p>
          <a:p>
            <a:r>
              <a:rPr lang="en-AU" dirty="0"/>
              <a:t>this means</a:t>
            </a:r>
          </a:p>
          <a:p>
            <a:r>
              <a:rPr lang="en-AU" dirty="0"/>
              <a:t>on average the number of police cars </a:t>
            </a:r>
          </a:p>
          <a:p>
            <a:r>
              <a:rPr lang="en-AU" dirty="0"/>
              <a:t>the model is off by</a:t>
            </a:r>
          </a:p>
          <a:p>
            <a:endParaRPr lang="en-AU" dirty="0"/>
          </a:p>
          <a:p>
            <a:r>
              <a:rPr lang="en-AU" dirty="0"/>
              <a:t>RMSE</a:t>
            </a:r>
          </a:p>
          <a:p>
            <a:r>
              <a:rPr lang="en-AU" dirty="0"/>
              <a:t>training = 0.2652675</a:t>
            </a:r>
          </a:p>
          <a:p>
            <a:r>
              <a:rPr lang="en-AU" dirty="0"/>
              <a:t>testing = 0.5131998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5749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Same set of graphs for ambulances</a:t>
            </a:r>
          </a:p>
          <a:p>
            <a:endParaRPr lang="en-AU" dirty="0"/>
          </a:p>
          <a:p>
            <a:r>
              <a:rPr lang="en-AU" dirty="0"/>
              <a:t>very similar results</a:t>
            </a:r>
          </a:p>
          <a:p>
            <a:endParaRPr lang="en-AU" dirty="0"/>
          </a:p>
          <a:p>
            <a:r>
              <a:rPr lang="en-AU" dirty="0"/>
              <a:t>RMSE</a:t>
            </a:r>
          </a:p>
          <a:p>
            <a:r>
              <a:rPr lang="en-AU" dirty="0"/>
              <a:t>Training = 0.3426021</a:t>
            </a:r>
          </a:p>
          <a:p>
            <a:r>
              <a:rPr lang="en-AU" dirty="0"/>
              <a:t>Testing = 0.62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but predictions aren’t why we chose the statistical model</a:t>
            </a:r>
          </a:p>
          <a:p>
            <a:endParaRPr lang="en-AU" dirty="0"/>
          </a:p>
          <a:p>
            <a:r>
              <a:rPr lang="en-AU" dirty="0"/>
              <a:t>if we wanted predictions</a:t>
            </a:r>
          </a:p>
          <a:p>
            <a:pPr marL="0" indent="0">
              <a:buFontTx/>
              <a:buNone/>
            </a:pPr>
            <a:r>
              <a:rPr lang="en-AU" dirty="0"/>
              <a:t>I used a basic deep learning model</a:t>
            </a:r>
          </a:p>
          <a:p>
            <a:pPr marL="0" indent="0">
              <a:buFontTx/>
              <a:buNone/>
            </a:pPr>
            <a:r>
              <a:rPr lang="en-AU" dirty="0"/>
              <a:t>got a RMSE of 0.1%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why did we chose a statistical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8349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how are we going to do this?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with the crash data of course!</a:t>
            </a:r>
          </a:p>
          <a:p>
            <a:endParaRPr lang="en-AU" dirty="0"/>
          </a:p>
          <a:p>
            <a:r>
              <a:rPr lang="en-AU" dirty="0"/>
              <a:t>so the general goal </a:t>
            </a:r>
          </a:p>
          <a:p>
            <a:r>
              <a:rPr lang="en-AU" dirty="0"/>
              <a:t>is to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group the crashes</a:t>
            </a:r>
          </a:p>
          <a:p>
            <a:r>
              <a:rPr lang="en-AU" dirty="0"/>
              <a:t>based on pre determined data</a:t>
            </a:r>
          </a:p>
          <a:p>
            <a:r>
              <a:rPr lang="en-AU" dirty="0"/>
              <a:t>we will investigate this in a bit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for each group,</a:t>
            </a:r>
          </a:p>
          <a:p>
            <a:r>
              <a:rPr lang="en-AU" dirty="0"/>
              <a:t>count the times emergency services were required</a:t>
            </a:r>
          </a:p>
          <a:p>
            <a:endParaRPr lang="en-AU" dirty="0"/>
          </a:p>
          <a:p>
            <a:r>
              <a:rPr lang="en-AU" dirty="0"/>
              <a:t>then</a:t>
            </a:r>
          </a:p>
          <a:p>
            <a:r>
              <a:rPr lang="en-AU" dirty="0"/>
              <a:t>====click</a:t>
            </a:r>
          </a:p>
          <a:p>
            <a:r>
              <a:rPr lang="en-AU" dirty="0"/>
              <a:t>with that nicely formatted data</a:t>
            </a:r>
          </a:p>
          <a:p>
            <a:r>
              <a:rPr lang="en-AU" dirty="0"/>
              <a:t>create a statistical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3175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chose it for the analytic abilities</a:t>
            </a:r>
          </a:p>
          <a:p>
            <a:endParaRPr lang="en-US" dirty="0"/>
          </a:p>
          <a:p>
            <a:r>
              <a:rPr lang="en-US" dirty="0"/>
              <a:t>all these stats are </a:t>
            </a:r>
          </a:p>
          <a:p>
            <a:r>
              <a:rPr lang="en-US" dirty="0"/>
              <a:t>with very high certainty </a:t>
            </a:r>
          </a:p>
          <a:p>
            <a:endParaRPr lang="en-US" dirty="0"/>
          </a:p>
          <a:p>
            <a:r>
              <a:rPr lang="en-US" dirty="0"/>
              <a:t>for statistically minded</a:t>
            </a:r>
          </a:p>
          <a:p>
            <a:r>
              <a:rPr lang="en-US" dirty="0"/>
              <a:t>p score of less than .1%</a:t>
            </a:r>
          </a:p>
          <a:p>
            <a:endParaRPr lang="en-US" dirty="0"/>
          </a:p>
          <a:p>
            <a:r>
              <a:rPr lang="en-US" dirty="0"/>
              <a:t>===== click</a:t>
            </a:r>
          </a:p>
          <a:p>
            <a:r>
              <a:rPr lang="en-US" dirty="0" err="1"/>
              <a:t>metropolitain</a:t>
            </a:r>
            <a:r>
              <a:rPr lang="en-US" dirty="0"/>
              <a:t> areas greatly increase the chance of need an ambulance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 click</a:t>
            </a:r>
          </a:p>
          <a:p>
            <a:r>
              <a:rPr lang="en-US" dirty="0"/>
              <a:t>evenings and nights generally decreases</a:t>
            </a:r>
          </a:p>
          <a:p>
            <a:r>
              <a:rPr lang="en-US" dirty="0"/>
              <a:t>=== click</a:t>
            </a:r>
          </a:p>
          <a:p>
            <a:r>
              <a:rPr lang="en-US" dirty="0"/>
              <a:t>but </a:t>
            </a:r>
            <a:r>
              <a:rPr lang="en-US" dirty="0" err="1"/>
              <a:t>firday</a:t>
            </a:r>
            <a:r>
              <a:rPr lang="en-US" dirty="0"/>
              <a:t> and sat nights increased the risk</a:t>
            </a:r>
          </a:p>
          <a:p>
            <a:r>
              <a:rPr lang="en-US" dirty="0"/>
              <a:t>=== click</a:t>
            </a:r>
          </a:p>
          <a:p>
            <a:r>
              <a:rPr lang="en-US" dirty="0"/>
              <a:t>mornings </a:t>
            </a:r>
            <a:r>
              <a:rPr lang="en-US" dirty="0" err="1"/>
              <a:t>incrased</a:t>
            </a:r>
            <a:r>
              <a:rPr lang="en-US" dirty="0"/>
              <a:t> chance, </a:t>
            </a:r>
          </a:p>
          <a:p>
            <a:r>
              <a:rPr lang="en-US" dirty="0"/>
              <a:t>surprisingly </a:t>
            </a:r>
            <a:r>
              <a:rPr lang="en-US" dirty="0" err="1"/>
              <a:t>monday</a:t>
            </a:r>
            <a:r>
              <a:rPr lang="en-US" dirty="0"/>
              <a:t> morning </a:t>
            </a:r>
            <a:r>
              <a:rPr lang="en-US" dirty="0" err="1"/>
              <a:t>didnt</a:t>
            </a:r>
            <a:r>
              <a:rPr lang="en-US" dirty="0"/>
              <a:t> do much</a:t>
            </a:r>
          </a:p>
          <a:p>
            <a:endParaRPr lang="en-US" dirty="0"/>
          </a:p>
          <a:p>
            <a:r>
              <a:rPr lang="en-US" dirty="0"/>
              <a:t>==== click</a:t>
            </a:r>
          </a:p>
          <a:p>
            <a:r>
              <a:rPr lang="en-US" dirty="0"/>
              <a:t>‘not clear’ weather in the evening increased risk quite a bit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==== click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Where as ‘not clear’ weather in the morning decreased risk</a:t>
            </a:r>
          </a:p>
          <a:p>
            <a:r>
              <a:rPr lang="en-US" dirty="0"/>
              <a:t>===== click</a:t>
            </a:r>
          </a:p>
          <a:p>
            <a:r>
              <a:rPr lang="en-US" dirty="0"/>
              <a:t>However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raining itself was inconclusive if it increase the risk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0511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more specific analysis and use of the model is possible</a:t>
            </a:r>
          </a:p>
          <a:p>
            <a:r>
              <a:rPr lang="en-AU" dirty="0"/>
              <a:t>for more specific use cases</a:t>
            </a:r>
            <a:endParaRPr lang="en-US" dirty="0"/>
          </a:p>
          <a:p>
            <a:endParaRPr lang="en-US" dirty="0"/>
          </a:p>
          <a:p>
            <a:r>
              <a:rPr lang="en-US" dirty="0"/>
              <a:t>------</a:t>
            </a:r>
          </a:p>
          <a:p>
            <a:r>
              <a:rPr lang="en-US" dirty="0"/>
              <a:t>however,</a:t>
            </a:r>
          </a:p>
          <a:p>
            <a:r>
              <a:rPr lang="en-US" dirty="0"/>
              <a:t>To answer the initial question</a:t>
            </a:r>
          </a:p>
          <a:p>
            <a:endParaRPr lang="en-US" dirty="0"/>
          </a:p>
          <a:p>
            <a:r>
              <a:rPr lang="en-US" dirty="0"/>
              <a:t>just sampling a couple points</a:t>
            </a:r>
            <a:endParaRPr lang="en-AU" dirty="0"/>
          </a:p>
          <a:p>
            <a:endParaRPr lang="en-AU" dirty="0"/>
          </a:p>
          <a:p>
            <a:r>
              <a:rPr lang="en-AU" dirty="0"/>
              <a:t>the model correctly predicted the top two</a:t>
            </a:r>
          </a:p>
          <a:p>
            <a:r>
              <a:rPr lang="en-AU" dirty="0"/>
              <a:t>most needed groupings for emergency services</a:t>
            </a:r>
          </a:p>
          <a:p>
            <a:endParaRPr lang="en-AU" dirty="0"/>
          </a:p>
          <a:p>
            <a:r>
              <a:rPr lang="en-AU" dirty="0"/>
              <a:t>which were</a:t>
            </a:r>
          </a:p>
          <a:p>
            <a:endParaRPr lang="en-AU" dirty="0"/>
          </a:p>
          <a:p>
            <a:r>
              <a:rPr lang="en-AU" dirty="0"/>
              <a:t>Raining Friday evenings</a:t>
            </a:r>
          </a:p>
          <a:p>
            <a:r>
              <a:rPr lang="en-AU" dirty="0"/>
              <a:t>in metropolitan northwest and southeast</a:t>
            </a:r>
          </a:p>
          <a:p>
            <a:endParaRPr lang="en-AU" dirty="0"/>
          </a:p>
          <a:p>
            <a:r>
              <a:rPr lang="en-AU" dirty="0"/>
              <a:t>lines up with tonight</a:t>
            </a:r>
          </a:p>
          <a:p>
            <a:endParaRPr lang="en-AU" dirty="0"/>
          </a:p>
          <a:p>
            <a:r>
              <a:rPr lang="en-AU" dirty="0"/>
              <a:t>predicted about </a:t>
            </a:r>
          </a:p>
          <a:p>
            <a:r>
              <a:rPr lang="en-AU" dirty="0"/>
              <a:t>7 ambulances  and 6 police </a:t>
            </a:r>
          </a:p>
          <a:p>
            <a:r>
              <a:rPr lang="en-AU" dirty="0"/>
              <a:t>in the southeast</a:t>
            </a:r>
          </a:p>
          <a:p>
            <a:endParaRPr lang="en-AU" dirty="0"/>
          </a:p>
          <a:p>
            <a:r>
              <a:rPr lang="en-AU" dirty="0"/>
              <a:t>6 and 5</a:t>
            </a:r>
          </a:p>
          <a:p>
            <a:r>
              <a:rPr lang="en-AU" dirty="0"/>
              <a:t>in northwest</a:t>
            </a:r>
          </a:p>
          <a:p>
            <a:endParaRPr lang="en-AU" dirty="0"/>
          </a:p>
          <a:p>
            <a:r>
              <a:rPr lang="en-AU" dirty="0"/>
              <a:t>however,</a:t>
            </a:r>
          </a:p>
          <a:p>
            <a:endParaRPr lang="en-AU" dirty="0"/>
          </a:p>
          <a:p>
            <a:r>
              <a:rPr lang="en-AU" dirty="0"/>
              <a:t>the true data from 2019 </a:t>
            </a:r>
          </a:p>
          <a:p>
            <a:r>
              <a:rPr lang="en-AU" dirty="0"/>
              <a:t>averaged at about one ambulance or police car </a:t>
            </a:r>
          </a:p>
          <a:p>
            <a:r>
              <a:rPr lang="en-AU" dirty="0"/>
              <a:t>above these estimates</a:t>
            </a:r>
          </a:p>
          <a:p>
            <a:endParaRPr lang="en-AU" dirty="0"/>
          </a:p>
          <a:p>
            <a:r>
              <a:rPr lang="en-AU" dirty="0"/>
              <a:t>so please take care on the drive home!</a:t>
            </a:r>
          </a:p>
          <a:p>
            <a:r>
              <a:rPr lang="en-AU" dirty="0"/>
              <a:t>and get some ambulances around</a:t>
            </a:r>
          </a:p>
          <a:p>
            <a:endParaRPr lang="en-AU" dirty="0"/>
          </a:p>
          <a:p>
            <a:r>
              <a:rPr lang="en-AU" dirty="0"/>
              <a:t>-------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5509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5188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the major steps we will go through</a:t>
            </a:r>
          </a:p>
          <a:p>
            <a:endParaRPr lang="en-AU" dirty="0"/>
          </a:p>
          <a:p>
            <a:r>
              <a:rPr lang="en-AU" dirty="0"/>
              <a:t>====</a:t>
            </a:r>
          </a:p>
          <a:p>
            <a:r>
              <a:rPr lang="en-AU" dirty="0"/>
              <a:t>firstly</a:t>
            </a:r>
          </a:p>
          <a:p>
            <a:r>
              <a:rPr lang="en-AU" dirty="0"/>
              <a:t>investigate the data structure</a:t>
            </a:r>
          </a:p>
          <a:p>
            <a:endParaRPr lang="en-AU" dirty="0"/>
          </a:p>
          <a:p>
            <a:r>
              <a:rPr lang="en-AU" dirty="0"/>
              <a:t>make sure we understand </a:t>
            </a:r>
          </a:p>
          <a:p>
            <a:r>
              <a:rPr lang="en-AU" dirty="0"/>
              <a:t>what data we have access to</a:t>
            </a:r>
          </a:p>
          <a:p>
            <a:r>
              <a:rPr lang="en-AU" dirty="0"/>
              <a:t>and what would make sense to do with it`</a:t>
            </a:r>
          </a:p>
          <a:p>
            <a:r>
              <a:rPr lang="en-AU" dirty="0"/>
              <a:t>and what doesn’t make sense</a:t>
            </a:r>
          </a:p>
          <a:p>
            <a:endParaRPr lang="en-AU" dirty="0"/>
          </a:p>
          <a:p>
            <a:r>
              <a:rPr lang="en-AU" dirty="0"/>
              <a:t>====</a:t>
            </a:r>
          </a:p>
          <a:p>
            <a:r>
              <a:rPr lang="en-AU" dirty="0"/>
              <a:t>with that data</a:t>
            </a:r>
          </a:p>
          <a:p>
            <a:r>
              <a:rPr lang="en-AU" dirty="0"/>
              <a:t>we want to wrangle that data</a:t>
            </a:r>
          </a:p>
          <a:p>
            <a:r>
              <a:rPr lang="en-AU" dirty="0"/>
              <a:t>get that data into a nice format</a:t>
            </a:r>
          </a:p>
          <a:p>
            <a:endParaRPr lang="en-AU" dirty="0"/>
          </a:p>
          <a:p>
            <a:r>
              <a:rPr lang="en-AU" dirty="0"/>
              <a:t>=====</a:t>
            </a:r>
          </a:p>
          <a:p>
            <a:r>
              <a:rPr lang="en-AU" dirty="0"/>
              <a:t>so that we can then</a:t>
            </a:r>
          </a:p>
          <a:p>
            <a:r>
              <a:rPr lang="en-AU" dirty="0"/>
              <a:t>view the initial trends</a:t>
            </a:r>
          </a:p>
          <a:p>
            <a:r>
              <a:rPr lang="en-AU" dirty="0"/>
              <a:t>to decide where we go next</a:t>
            </a:r>
          </a:p>
          <a:p>
            <a:endParaRPr lang="en-AU" dirty="0"/>
          </a:p>
          <a:p>
            <a:r>
              <a:rPr lang="en-AU" dirty="0"/>
              <a:t>====</a:t>
            </a:r>
          </a:p>
          <a:p>
            <a:r>
              <a:rPr lang="en-AU" dirty="0"/>
              <a:t>and maybe</a:t>
            </a:r>
          </a:p>
          <a:p>
            <a:r>
              <a:rPr lang="en-AU" dirty="0"/>
              <a:t>might need to clean the data a bit more</a:t>
            </a:r>
          </a:p>
          <a:p>
            <a:r>
              <a:rPr lang="en-AU" dirty="0"/>
              <a:t>so some further cleaning</a:t>
            </a:r>
          </a:p>
          <a:p>
            <a:endParaRPr lang="en-AU" dirty="0"/>
          </a:p>
          <a:p>
            <a:r>
              <a:rPr lang="en-AU" dirty="0"/>
              <a:t>=====</a:t>
            </a:r>
          </a:p>
          <a:p>
            <a:r>
              <a:rPr lang="en-AU" dirty="0"/>
              <a:t>then with the full clean data</a:t>
            </a:r>
          </a:p>
          <a:p>
            <a:r>
              <a:rPr lang="en-AU" dirty="0"/>
              <a:t>we can create a statistical model</a:t>
            </a:r>
          </a:p>
          <a:p>
            <a:r>
              <a:rPr lang="en-AU" dirty="0"/>
              <a:t>and </a:t>
            </a:r>
            <a:r>
              <a:rPr lang="en-AU" dirty="0" err="1"/>
              <a:t>analyze</a:t>
            </a:r>
            <a:r>
              <a:rPr lang="en-AU" dirty="0"/>
              <a:t> it</a:t>
            </a:r>
          </a:p>
          <a:p>
            <a:r>
              <a:rPr lang="en-AU" dirty="0"/>
              <a:t>to get our final results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1009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3 mins</a:t>
            </a:r>
          </a:p>
          <a:p>
            <a:endParaRPr lang="en-AU" dirty="0"/>
          </a:p>
          <a:p>
            <a:r>
              <a:rPr lang="en-AU" dirty="0"/>
              <a:t>first and second Stage</a:t>
            </a:r>
          </a:p>
          <a:p>
            <a:endParaRPr lang="en-AU" dirty="0"/>
          </a:p>
          <a:p>
            <a:r>
              <a:rPr lang="en-AU" dirty="0"/>
              <a:t>investigating the </a:t>
            </a:r>
            <a:r>
              <a:rPr lang="en-AU" dirty="0" err="1"/>
              <a:t>strucute</a:t>
            </a:r>
            <a:r>
              <a:rPr lang="en-AU" dirty="0"/>
              <a:t> and </a:t>
            </a:r>
          </a:p>
          <a:p>
            <a:r>
              <a:rPr lang="en-AU" dirty="0" err="1"/>
              <a:t>warngling</a:t>
            </a:r>
            <a:r>
              <a:rPr lang="en-AU" dirty="0"/>
              <a:t> the data</a:t>
            </a:r>
          </a:p>
          <a:p>
            <a:endParaRPr lang="en-AU" dirty="0"/>
          </a:p>
          <a:p>
            <a:r>
              <a:rPr lang="en-AU" dirty="0"/>
              <a:t>I grouped them together, </a:t>
            </a:r>
          </a:p>
          <a:p>
            <a:r>
              <a:rPr lang="en-AU" dirty="0"/>
              <a:t>no too much to talk about</a:t>
            </a:r>
          </a:p>
          <a:p>
            <a:r>
              <a:rPr lang="en-AU" dirty="0"/>
              <a:t>for either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0674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initial data structure</a:t>
            </a:r>
          </a:p>
          <a:p>
            <a:endParaRPr lang="en-AU" dirty="0"/>
          </a:p>
          <a:p>
            <a:r>
              <a:rPr lang="en-AU" dirty="0"/>
              <a:t>the data is split into two general type</a:t>
            </a:r>
          </a:p>
          <a:p>
            <a:endParaRPr lang="en-AU" dirty="0"/>
          </a:p>
          <a:p>
            <a:r>
              <a:rPr lang="en-AU" dirty="0"/>
              <a:t>pre-crash data</a:t>
            </a:r>
          </a:p>
          <a:p>
            <a:r>
              <a:rPr lang="en-AU" dirty="0"/>
              <a:t>information we have before the crash</a:t>
            </a:r>
          </a:p>
          <a:p>
            <a:endParaRPr lang="en-AU" dirty="0"/>
          </a:p>
          <a:p>
            <a:r>
              <a:rPr lang="en-AU" dirty="0"/>
              <a:t>post-crash data</a:t>
            </a:r>
          </a:p>
          <a:p>
            <a:r>
              <a:rPr lang="en-AU" dirty="0"/>
              <a:t>information we will have after the crash</a:t>
            </a:r>
          </a:p>
          <a:p>
            <a:endParaRPr lang="en-AU" dirty="0"/>
          </a:p>
          <a:p>
            <a:r>
              <a:rPr lang="en-AU" dirty="0"/>
              <a:t>for the pre-crash data</a:t>
            </a:r>
          </a:p>
          <a:p>
            <a:r>
              <a:rPr lang="en-AU" dirty="0"/>
              <a:t>=====</a:t>
            </a:r>
          </a:p>
          <a:p>
            <a:r>
              <a:rPr lang="en-AU" dirty="0"/>
              <a:t>we have features like</a:t>
            </a:r>
          </a:p>
          <a:p>
            <a:r>
              <a:rPr lang="en-AU" dirty="0"/>
              <a:t>the date and time</a:t>
            </a:r>
          </a:p>
          <a:p>
            <a:r>
              <a:rPr lang="en-AU" dirty="0"/>
              <a:t>location</a:t>
            </a:r>
          </a:p>
          <a:p>
            <a:r>
              <a:rPr lang="en-AU" dirty="0"/>
              <a:t>if its bright or dark</a:t>
            </a:r>
          </a:p>
          <a:p>
            <a:r>
              <a:rPr lang="en-AU" dirty="0"/>
              <a:t>atmospheric conditions (the weather)</a:t>
            </a:r>
          </a:p>
          <a:p>
            <a:r>
              <a:rPr lang="en-AU" dirty="0"/>
              <a:t>road conditions (if the roads wet dry etc..)</a:t>
            </a:r>
          </a:p>
          <a:p>
            <a:endParaRPr lang="en-AU" dirty="0"/>
          </a:p>
          <a:p>
            <a:r>
              <a:rPr lang="en-AU" dirty="0"/>
              <a:t>we want to use these features</a:t>
            </a:r>
          </a:p>
          <a:p>
            <a:r>
              <a:rPr lang="en-AU" dirty="0"/>
              <a:t>to predicted the outcome</a:t>
            </a:r>
          </a:p>
          <a:p>
            <a:endParaRPr lang="en-AU" dirty="0"/>
          </a:p>
          <a:p>
            <a:r>
              <a:rPr lang="en-AU" dirty="0"/>
              <a:t>as for post-crash data</a:t>
            </a:r>
          </a:p>
          <a:p>
            <a:r>
              <a:rPr lang="en-AU" dirty="0"/>
              <a:t>====</a:t>
            </a:r>
          </a:p>
          <a:p>
            <a:r>
              <a:rPr lang="en-AU" dirty="0"/>
              <a:t>included the</a:t>
            </a:r>
          </a:p>
          <a:p>
            <a:r>
              <a:rPr lang="en-AU" dirty="0"/>
              <a:t>severity</a:t>
            </a:r>
          </a:p>
          <a:p>
            <a:r>
              <a:rPr lang="en-AU" dirty="0"/>
              <a:t>number of people involved</a:t>
            </a:r>
          </a:p>
          <a:p>
            <a:r>
              <a:rPr lang="en-AU" dirty="0"/>
              <a:t>accident type</a:t>
            </a:r>
          </a:p>
          <a:p>
            <a:r>
              <a:rPr lang="en-AU" dirty="0"/>
              <a:t>if police were required</a:t>
            </a:r>
          </a:p>
          <a:p>
            <a:r>
              <a:rPr lang="en-AU" dirty="0"/>
              <a:t>and if ambulance were required</a:t>
            </a:r>
          </a:p>
          <a:p>
            <a:endParaRPr lang="en-AU" dirty="0"/>
          </a:p>
          <a:p>
            <a:r>
              <a:rPr lang="en-AU" dirty="0"/>
              <a:t>so generally, </a:t>
            </a:r>
          </a:p>
          <a:p>
            <a:r>
              <a:rPr lang="en-AU" dirty="0"/>
              <a:t>we don’t want to use this data</a:t>
            </a:r>
          </a:p>
          <a:p>
            <a:r>
              <a:rPr lang="en-AU" dirty="0"/>
              <a:t>we shouldn’t predicted if an ambulance </a:t>
            </a:r>
          </a:p>
          <a:p>
            <a:r>
              <a:rPr lang="en-AU" dirty="0"/>
              <a:t>was needed if we know how many people were involved </a:t>
            </a:r>
          </a:p>
          <a:p>
            <a:endParaRPr lang="en-AU" dirty="0"/>
          </a:p>
          <a:p>
            <a:r>
              <a:rPr lang="en-AU" dirty="0"/>
              <a:t>but lets stick with the post crash data for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600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 are trying to find</a:t>
            </a:r>
          </a:p>
          <a:p>
            <a:r>
              <a:rPr lang="en-AU" dirty="0"/>
              <a:t>emergency service counts,</a:t>
            </a:r>
          </a:p>
          <a:p>
            <a:r>
              <a:rPr lang="en-AU" dirty="0"/>
              <a:t>so police and ambulance required are a must</a:t>
            </a:r>
          </a:p>
          <a:p>
            <a:r>
              <a:rPr lang="en-AU" dirty="0"/>
              <a:t>everything else we cant use</a:t>
            </a:r>
          </a:p>
          <a:p>
            <a:r>
              <a:rPr lang="en-AU" dirty="0"/>
              <a:t>as previously stated</a:t>
            </a:r>
          </a:p>
          <a:p>
            <a:endParaRPr lang="en-AU" dirty="0"/>
          </a:p>
          <a:p>
            <a:r>
              <a:rPr lang="en-AU" dirty="0"/>
              <a:t>as For the pre-crash data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for the date and time</a:t>
            </a:r>
          </a:p>
          <a:p>
            <a:r>
              <a:rPr lang="en-AU" dirty="0"/>
              <a:t>need to find </a:t>
            </a:r>
          </a:p>
          <a:p>
            <a:r>
              <a:rPr lang="en-AU" dirty="0"/>
              <a:t>a middle between time group sizes</a:t>
            </a:r>
          </a:p>
          <a:p>
            <a:r>
              <a:rPr lang="en-AU" dirty="0"/>
              <a:t>don’t want week long data groups</a:t>
            </a:r>
          </a:p>
          <a:p>
            <a:r>
              <a:rPr lang="en-AU" dirty="0"/>
              <a:t>not useful for schedules</a:t>
            </a:r>
          </a:p>
          <a:p>
            <a:r>
              <a:rPr lang="en-AU" dirty="0"/>
              <a:t>don’t want 1 minute intervals</a:t>
            </a:r>
          </a:p>
          <a:p>
            <a:r>
              <a:rPr lang="en-AU" dirty="0"/>
              <a:t>don’t have the data</a:t>
            </a:r>
          </a:p>
          <a:p>
            <a:endParaRPr lang="en-AU" dirty="0"/>
          </a:p>
          <a:p>
            <a:r>
              <a:rPr lang="en-AU" dirty="0"/>
              <a:t>decided on splitting </a:t>
            </a:r>
            <a:r>
              <a:rPr lang="en-AU" dirty="0" err="1"/>
              <a:t>daty</a:t>
            </a:r>
            <a:endParaRPr lang="en-AU" dirty="0"/>
          </a:p>
          <a:p>
            <a:r>
              <a:rPr lang="en-AU" dirty="0"/>
              <a:t>into days of the week </a:t>
            </a:r>
          </a:p>
          <a:p>
            <a:r>
              <a:rPr lang="en-AU" dirty="0"/>
              <a:t>(Monday through Sunday)</a:t>
            </a:r>
          </a:p>
          <a:p>
            <a:r>
              <a:rPr lang="en-AU" dirty="0"/>
              <a:t>===click</a:t>
            </a:r>
          </a:p>
          <a:p>
            <a:r>
              <a:rPr lang="en-AU" dirty="0"/>
              <a:t>and days into</a:t>
            </a:r>
          </a:p>
          <a:p>
            <a:r>
              <a:rPr lang="en-AU" dirty="0"/>
              <a:t>part of the day</a:t>
            </a:r>
          </a:p>
          <a:p>
            <a:r>
              <a:rPr lang="en-AU" dirty="0"/>
              <a:t>creating </a:t>
            </a:r>
          </a:p>
          <a:p>
            <a:r>
              <a:rPr lang="en-AU" dirty="0"/>
              <a:t>night between 12am and 6am</a:t>
            </a:r>
          </a:p>
          <a:p>
            <a:r>
              <a:rPr lang="en-AU" dirty="0"/>
              <a:t>morning  between 6am and 12pm</a:t>
            </a:r>
          </a:p>
          <a:p>
            <a:r>
              <a:rPr lang="en-AU" dirty="0"/>
              <a:t>afternoon between 12pm and 6pm</a:t>
            </a:r>
          </a:p>
          <a:p>
            <a:r>
              <a:rPr lang="en-AU" dirty="0"/>
              <a:t>and evening between 6pm and 12am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using the atmospheric and road conditions</a:t>
            </a:r>
          </a:p>
          <a:p>
            <a:r>
              <a:rPr lang="en-AU" dirty="0"/>
              <a:t>this </a:t>
            </a:r>
            <a:r>
              <a:rPr lang="en-AU" dirty="0" err="1"/>
              <a:t>encapsulkates</a:t>
            </a:r>
            <a:r>
              <a:rPr lang="en-AU" dirty="0"/>
              <a:t> the weather</a:t>
            </a:r>
          </a:p>
          <a:p>
            <a:r>
              <a:rPr lang="en-AU" dirty="0"/>
              <a:t>we will look into this a bit more in a second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and for location</a:t>
            </a:r>
          </a:p>
          <a:p>
            <a:r>
              <a:rPr lang="en-AU" dirty="0"/>
              <a:t>I chose to keep both</a:t>
            </a:r>
          </a:p>
          <a:p>
            <a:r>
              <a:rPr lang="en-AU" dirty="0"/>
              <a:t>local government area</a:t>
            </a:r>
          </a:p>
          <a:p>
            <a:r>
              <a:rPr lang="en-AU" dirty="0"/>
              <a:t>and region</a:t>
            </a:r>
          </a:p>
          <a:p>
            <a:r>
              <a:rPr lang="en-AU" dirty="0"/>
              <a:t>similar issue with the date group size</a:t>
            </a:r>
          </a:p>
          <a:p>
            <a:r>
              <a:rPr lang="en-AU" dirty="0"/>
              <a:t>will investigate which is best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088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Ambulances required</a:t>
            </a:r>
          </a:p>
          <a:p>
            <a:endParaRPr lang="en-AU" dirty="0"/>
          </a:p>
          <a:p>
            <a:r>
              <a:rPr lang="en-AU" dirty="0"/>
              <a:t>there wasn’t a direct stat for this</a:t>
            </a:r>
          </a:p>
          <a:p>
            <a:endParaRPr lang="en-AU" dirty="0"/>
          </a:p>
          <a:p>
            <a:r>
              <a:rPr lang="en-AU" dirty="0"/>
              <a:t>the was police required</a:t>
            </a:r>
          </a:p>
          <a:p>
            <a:r>
              <a:rPr lang="en-AU" dirty="0"/>
              <a:t>which was either true or false</a:t>
            </a:r>
          </a:p>
          <a:p>
            <a:r>
              <a:rPr lang="en-AU" dirty="0"/>
              <a:t>so I modelled ambulance required after that</a:t>
            </a:r>
          </a:p>
          <a:p>
            <a:endParaRPr lang="en-AU" dirty="0"/>
          </a:p>
          <a:p>
            <a:r>
              <a:rPr lang="en-AU" dirty="0"/>
              <a:t>===click</a:t>
            </a:r>
          </a:p>
          <a:p>
            <a:r>
              <a:rPr lang="en-AU" dirty="0"/>
              <a:t>meaning true or false</a:t>
            </a:r>
          </a:p>
          <a:p>
            <a:r>
              <a:rPr lang="en-AU" dirty="0"/>
              <a:t>only one ambulance per crash</a:t>
            </a:r>
          </a:p>
          <a:p>
            <a:endParaRPr lang="en-AU" dirty="0"/>
          </a:p>
          <a:p>
            <a:r>
              <a:rPr lang="en-AU" dirty="0"/>
              <a:t>which is an assumption I have made</a:t>
            </a:r>
          </a:p>
          <a:p>
            <a:r>
              <a:rPr lang="en-AU" dirty="0"/>
              <a:t>each crash can only have one ambulance and one police car</a:t>
            </a:r>
          </a:p>
          <a:p>
            <a:r>
              <a:rPr lang="en-AU" dirty="0"/>
              <a:t>for simplicity</a:t>
            </a:r>
          </a:p>
          <a:p>
            <a:r>
              <a:rPr lang="en-AU" dirty="0"/>
              <a:t>it is possible to predicted the number per crash, </a:t>
            </a:r>
          </a:p>
          <a:p>
            <a:r>
              <a:rPr lang="en-AU" dirty="0"/>
              <a:t>but too intensive for our purposes</a:t>
            </a:r>
          </a:p>
          <a:p>
            <a:r>
              <a:rPr lang="en-AU" dirty="0"/>
              <a:t>and there would be too many other assumptions I would have to make</a:t>
            </a:r>
          </a:p>
          <a:p>
            <a:endParaRPr lang="en-AU" dirty="0"/>
          </a:p>
          <a:p>
            <a:r>
              <a:rPr lang="en-AU" dirty="0"/>
              <a:t>as how to calculate if an ambulance was required</a:t>
            </a:r>
          </a:p>
          <a:p>
            <a:r>
              <a:rPr lang="en-AU" dirty="0"/>
              <a:t>===click</a:t>
            </a:r>
          </a:p>
          <a:p>
            <a:r>
              <a:rPr lang="en-AU" dirty="0"/>
              <a:t>each person of a crash had</a:t>
            </a:r>
          </a:p>
          <a:p>
            <a:r>
              <a:rPr lang="en-AU" dirty="0"/>
              <a:t>their injury severity reported</a:t>
            </a:r>
          </a:p>
          <a:p>
            <a:r>
              <a:rPr lang="en-AU" dirty="0"/>
              <a:t>if anyone had an injury that</a:t>
            </a:r>
          </a:p>
          <a:p>
            <a:r>
              <a:rPr lang="en-AU" dirty="0"/>
              <a:t>was </a:t>
            </a:r>
            <a:r>
              <a:rPr lang="en-AU" dirty="0" err="1"/>
              <a:t>demed</a:t>
            </a:r>
            <a:r>
              <a:rPr lang="en-AU" dirty="0"/>
              <a:t> to need medical attention</a:t>
            </a:r>
          </a:p>
          <a:p>
            <a:r>
              <a:rPr lang="en-AU" dirty="0"/>
              <a:t>ambulance required was set true</a:t>
            </a:r>
          </a:p>
          <a:p>
            <a:endParaRPr lang="en-AU" dirty="0"/>
          </a:p>
          <a:p>
            <a:r>
              <a:rPr lang="en-AU" dirty="0"/>
              <a:t>==click</a:t>
            </a:r>
          </a:p>
          <a:p>
            <a:r>
              <a:rPr lang="en-AU" dirty="0"/>
              <a:t>or if someone straight up</a:t>
            </a:r>
          </a:p>
          <a:p>
            <a:r>
              <a:rPr lang="en-AU" dirty="0"/>
              <a:t>went to the hospital</a:t>
            </a:r>
          </a:p>
          <a:p>
            <a:r>
              <a:rPr lang="en-AU" dirty="0"/>
              <a:t>it was recorded as an ambulance took them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8412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now we have wrangled our initial data</a:t>
            </a:r>
          </a:p>
          <a:p>
            <a:endParaRPr lang="en-AU" dirty="0"/>
          </a:p>
          <a:p>
            <a:r>
              <a:rPr lang="en-AU" dirty="0"/>
              <a:t>we can do some basic analysis</a:t>
            </a:r>
          </a:p>
          <a:p>
            <a:endParaRPr lang="en-AU" dirty="0"/>
          </a:p>
          <a:p>
            <a:r>
              <a:rPr lang="en-AU" dirty="0"/>
              <a:t>but before going </a:t>
            </a:r>
          </a:p>
          <a:p>
            <a:r>
              <a:rPr lang="en-AU" dirty="0"/>
              <a:t>even </a:t>
            </a:r>
            <a:r>
              <a:rPr lang="en-AU" dirty="0" err="1"/>
              <a:t>futher</a:t>
            </a:r>
            <a:r>
              <a:rPr lang="en-AU" dirty="0"/>
              <a:t> in the process</a:t>
            </a:r>
          </a:p>
          <a:p>
            <a:pPr marL="0" indent="0">
              <a:buFontTx/>
              <a:buNone/>
            </a:pPr>
            <a:r>
              <a:rPr lang="en-AU" dirty="0"/>
              <a:t>we need to remove some variables</a:t>
            </a:r>
          </a:p>
          <a:p>
            <a:pPr marL="0" indent="0">
              <a:buFontTx/>
              <a:buNone/>
            </a:pPr>
            <a:r>
              <a:rPr lang="en-AU" dirty="0"/>
              <a:t>we have too many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</a:t>
            </a:r>
          </a:p>
          <a:p>
            <a:r>
              <a:rPr lang="en-AU" dirty="0"/>
              <a:t>time to look at some graphs!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0842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186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020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8560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4106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2680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5066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179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990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72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58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85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744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50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32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851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269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122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initial_analysis\WeatherCorrelation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initial_analysis\CrashCorrTime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urther_analysis\final_data_plot_Clear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file:///D:\projects\Crash-Stats-Vic-Data\data\images\further_analysis\final_data_plot_Not%20clear.pn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box_plots.p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interaction.p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diagnostics_final.p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police_predicted.p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abulance_predicted.p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5770-5448-37FE-CC83-D20829E8C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6207" y="2064638"/>
            <a:ext cx="7121544" cy="1646302"/>
          </a:xfrm>
        </p:spPr>
        <p:txBody>
          <a:bodyPr/>
          <a:lstStyle/>
          <a:p>
            <a:r>
              <a:rPr lang="en-AU" dirty="0"/>
              <a:t>When And Where Do We Need Emergency Services?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3C967-DB1C-C077-3438-706CDDA4F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945" y="5285273"/>
            <a:ext cx="6102698" cy="1096899"/>
          </a:xfrm>
        </p:spPr>
        <p:txBody>
          <a:bodyPr>
            <a:normAutofit lnSpcReduction="10000"/>
          </a:bodyPr>
          <a:lstStyle/>
          <a:p>
            <a:pPr algn="l"/>
            <a:r>
              <a:rPr lang="en-AU" dirty="0"/>
              <a:t>Analysing Vic Roads crash data</a:t>
            </a:r>
          </a:p>
          <a:p>
            <a:pPr algn="l"/>
            <a:r>
              <a:rPr lang="en-AU" dirty="0"/>
              <a:t>August 2023</a:t>
            </a:r>
          </a:p>
          <a:p>
            <a:pPr algn="l"/>
            <a:r>
              <a:rPr lang="en-AU" dirty="0"/>
              <a:t>Andre Medina</a:t>
            </a:r>
          </a:p>
        </p:txBody>
      </p:sp>
    </p:spTree>
    <p:extLst>
      <p:ext uri="{BB962C8B-B14F-4D97-AF65-F5344CB8AC3E}">
        <p14:creationId xmlns:p14="http://schemas.microsoft.com/office/powerpoint/2010/main" val="172614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6" name="Picture 5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70FA45C5-425B-3341-85E2-2050CB05F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02" y="1476446"/>
            <a:ext cx="10758853" cy="46109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954050-B009-D5DA-CCC9-C41473376933}"/>
              </a:ext>
            </a:extLst>
          </p:cNvPr>
          <p:cNvSpPr/>
          <p:nvPr/>
        </p:nvSpPr>
        <p:spPr>
          <a:xfrm>
            <a:off x="996182" y="794415"/>
            <a:ext cx="6381796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179073-B6C7-2867-CB65-0A21DB9D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482" y="635353"/>
            <a:ext cx="8596668" cy="832626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2"/>
                </a:solidFill>
              </a:rPr>
              <a:t>Emergency Callouts Over Time (Fortnightly)</a:t>
            </a:r>
          </a:p>
        </p:txBody>
      </p:sp>
    </p:spTree>
    <p:extLst>
      <p:ext uri="{BB962C8B-B14F-4D97-AF65-F5344CB8AC3E}">
        <p14:creationId xmlns:p14="http://schemas.microsoft.com/office/powerpoint/2010/main" val="3843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544" y="318963"/>
            <a:ext cx="8596668" cy="1320800"/>
          </a:xfrm>
        </p:spPr>
        <p:txBody>
          <a:bodyPr/>
          <a:lstStyle/>
          <a:p>
            <a:r>
              <a:rPr lang="en-AU" dirty="0"/>
              <a:t>Accidents by Road and Sky Conditions</a:t>
            </a:r>
          </a:p>
        </p:txBody>
      </p:sp>
      <p:pic>
        <p:nvPicPr>
          <p:cNvPr id="5" name="Picture 4" descr="A graph of red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6A3E1519-902E-3B72-15B8-AF6DB23ED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51" y="1102005"/>
            <a:ext cx="7156704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3957E901-E5F3-5AC2-AD83-2BFD6BCCE343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054251" y="1105577"/>
            <a:ext cx="6967531" cy="52256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333DF2-07A8-DD80-A05B-5A28C907A0BE}"/>
              </a:ext>
            </a:extLst>
          </p:cNvPr>
          <p:cNvSpPr/>
          <p:nvPr/>
        </p:nvSpPr>
        <p:spPr>
          <a:xfrm>
            <a:off x="857121" y="41960"/>
            <a:ext cx="4472525" cy="138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730968-3A43-ED02-C1C4-D4C151A4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884" y="526775"/>
            <a:ext cx="8596668" cy="84328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Correlation of Conditions</a:t>
            </a:r>
          </a:p>
        </p:txBody>
      </p:sp>
    </p:spTree>
    <p:extLst>
      <p:ext uri="{BB962C8B-B14F-4D97-AF65-F5344CB8AC3E}">
        <p14:creationId xmlns:p14="http://schemas.microsoft.com/office/powerpoint/2010/main" val="74521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hart with blue rectangles&#10;&#10;Description automatically generated">
            <a:extLst>
              <a:ext uri="{FF2B5EF4-FFF2-40B4-BE49-F238E27FC236}">
                <a16:creationId xmlns:a16="http://schemas.microsoft.com/office/drawing/2014/main" id="{8953A9BE-7D7A-61DF-3DEA-AE5B723F3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34" y="1521716"/>
            <a:ext cx="4617181" cy="461718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79B0B0DE-FBBB-2E39-600A-1A80A7C837F6}"/>
              </a:ext>
            </a:extLst>
          </p:cNvPr>
          <p:cNvSpPr/>
          <p:nvPr/>
        </p:nvSpPr>
        <p:spPr>
          <a:xfrm>
            <a:off x="1160469" y="808443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420488D-7341-F74E-C451-7D4BA5F3D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70" y="648393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Emergency Callouts by Sky Conditions</a:t>
            </a:r>
          </a:p>
        </p:txBody>
      </p:sp>
    </p:spTree>
    <p:extLst>
      <p:ext uri="{BB962C8B-B14F-4D97-AF65-F5344CB8AC3E}">
        <p14:creationId xmlns:p14="http://schemas.microsoft.com/office/powerpoint/2010/main" val="367141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6" name="Picture 5" descr="A graph of a crash&#10;&#10;Description automatically generated">
            <a:extLst>
              <a:ext uri="{FF2B5EF4-FFF2-40B4-BE49-F238E27FC236}">
                <a16:creationId xmlns:a16="http://schemas.microsoft.com/office/drawing/2014/main" id="{3B639152-9296-1559-44F3-11CAAC5F8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558" y="1092306"/>
            <a:ext cx="5234940" cy="52349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A19E0C-847A-7ADC-D8BC-A421CCD65402}"/>
              </a:ext>
            </a:extLst>
          </p:cNvPr>
          <p:cNvSpPr/>
          <p:nvPr/>
        </p:nvSpPr>
        <p:spPr>
          <a:xfrm>
            <a:off x="2949790" y="395385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0BAF94-B695-3CEE-EF26-6D7D219EFE36}"/>
              </a:ext>
            </a:extLst>
          </p:cNvPr>
          <p:cNvSpPr txBox="1">
            <a:spLocks/>
          </p:cNvSpPr>
          <p:nvPr/>
        </p:nvSpPr>
        <p:spPr>
          <a:xfrm>
            <a:off x="2941558" y="480402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Accidents by Part of Day</a:t>
            </a:r>
          </a:p>
        </p:txBody>
      </p:sp>
    </p:spTree>
    <p:extLst>
      <p:ext uri="{BB962C8B-B14F-4D97-AF65-F5344CB8AC3E}">
        <p14:creationId xmlns:p14="http://schemas.microsoft.com/office/powerpoint/2010/main" val="13757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blue bars&#10;&#10;Description automatically generated">
            <a:extLst>
              <a:ext uri="{FF2B5EF4-FFF2-40B4-BE49-F238E27FC236}">
                <a16:creationId xmlns:a16="http://schemas.microsoft.com/office/drawing/2014/main" id="{DFE032D5-A52D-0093-8D03-852D72ED0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799" y="803415"/>
            <a:ext cx="7674660" cy="5755995"/>
          </a:xfrm>
          <a:prstGeom prst="rect">
            <a:avLst/>
          </a:prstGeom>
        </p:spPr>
      </p:pic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1952625" y="180057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278" y="203057"/>
            <a:ext cx="8596668" cy="1097842"/>
          </a:xfrm>
          <a:noFill/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Accidents by the Day of the Week</a:t>
            </a:r>
          </a:p>
        </p:txBody>
      </p:sp>
    </p:spTree>
    <p:extLst>
      <p:ext uri="{BB962C8B-B14F-4D97-AF65-F5344CB8AC3E}">
        <p14:creationId xmlns:p14="http://schemas.microsoft.com/office/powerpoint/2010/main" val="60140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blue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0200FEDC-17F8-6ED0-CCFD-CC2EDA001CE0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33381" y="1453211"/>
            <a:ext cx="8367045" cy="50202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886419-50EC-6C9C-60E2-5EB3CB77E9AD}"/>
              </a:ext>
            </a:extLst>
          </p:cNvPr>
          <p:cNvSpPr/>
          <p:nvPr/>
        </p:nvSpPr>
        <p:spPr>
          <a:xfrm>
            <a:off x="1160469" y="808443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2DD7939-0B23-6E4B-FD35-C4568FF9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Accidents by Day</a:t>
            </a:r>
            <a:br>
              <a:rPr lang="en-AU" dirty="0">
                <a:solidFill>
                  <a:schemeClr val="accent2"/>
                </a:solidFill>
              </a:rPr>
            </a:br>
            <a:endParaRPr lang="en-A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Picture 4" descr="Hand spraying sanitiser">
            <a:extLst>
              <a:ext uri="{FF2B5EF4-FFF2-40B4-BE49-F238E27FC236}">
                <a16:creationId xmlns:a16="http://schemas.microsoft.com/office/drawing/2014/main" id="{1B7BA169-B255-D7C1-A23E-B72D4FC220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8733" b="465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5" name="Parallelogram 74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69943-7254-C41B-8C8F-1F0D36C68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Further Cleaning</a:t>
            </a:r>
          </a:p>
        </p:txBody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9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AFC92-5098-1AE9-D009-B9044F11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200" y="665035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Target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4EB32-4574-BEBD-92B9-77CE3949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421" y="1906920"/>
            <a:ext cx="8596668" cy="3880773"/>
          </a:xfrm>
        </p:spPr>
        <p:txBody>
          <a:bodyPr/>
          <a:lstStyle/>
          <a:p>
            <a:pPr>
              <a:buClr>
                <a:schemeClr val="accent2"/>
              </a:buClr>
            </a:pPr>
            <a:endParaRPr lang="en-AU" dirty="0"/>
          </a:p>
          <a:p>
            <a:pPr>
              <a:buClr>
                <a:schemeClr val="accent2"/>
              </a:buClr>
            </a:pPr>
            <a:r>
              <a:rPr lang="en-AU" dirty="0"/>
              <a:t>For each combination of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Sky condition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Region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Day of the week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Part of the day</a:t>
            </a:r>
          </a:p>
          <a:p>
            <a:pPr>
              <a:buClr>
                <a:schemeClr val="accent2"/>
              </a:buClr>
            </a:pPr>
            <a:r>
              <a:rPr lang="en-AU" dirty="0"/>
              <a:t>Calculate average number of emergency services</a:t>
            </a:r>
          </a:p>
          <a:p>
            <a:pPr lvl="1">
              <a:buClr>
                <a:schemeClr val="accent2"/>
              </a:buClr>
            </a:pPr>
            <a:endParaRPr lang="en-AU" dirty="0"/>
          </a:p>
          <a:p>
            <a:pPr lvl="1">
              <a:buClr>
                <a:schemeClr val="accent2"/>
              </a:buClr>
            </a:pPr>
            <a:endParaRPr lang="en-AU" dirty="0"/>
          </a:p>
          <a:p>
            <a:pPr lvl="1">
              <a:buClr>
                <a:schemeClr val="accent2"/>
              </a:buClr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012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84B7-5329-9EEA-C9FF-A4792E61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Potential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4171A-1F4D-AC4B-F2AB-3F8240041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Regional areas have smaller number of samples</a:t>
            </a:r>
          </a:p>
          <a:p>
            <a:r>
              <a:rPr lang="en-AU" dirty="0"/>
              <a:t>Data is already split up into rainy days and clear days</a:t>
            </a:r>
          </a:p>
          <a:p>
            <a:pPr lvl="1"/>
            <a:r>
              <a:rPr lang="en-AU" dirty="0"/>
              <a:t>Infrequent rainy days will skew data</a:t>
            </a:r>
          </a:p>
          <a:p>
            <a:pPr lvl="1"/>
            <a:r>
              <a:rPr lang="en-AU" dirty="0"/>
              <a:t>Use probability of a rainy day to compensate</a:t>
            </a:r>
          </a:p>
          <a:p>
            <a:r>
              <a:rPr lang="en-AU" dirty="0"/>
              <a:t>Data is both summated and averaged over time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901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7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1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2C0BD-CA2E-3EEC-C354-8D59A8C96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43375" cy="51756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Why?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592C3-5253-0128-B87F-E26F88EB1C53}"/>
              </a:ext>
            </a:extLst>
          </p:cNvPr>
          <p:cNvSpPr txBox="1">
            <a:spLocks/>
          </p:cNvSpPr>
          <p:nvPr/>
        </p:nvSpPr>
        <p:spPr>
          <a:xfrm>
            <a:off x="6003370" y="836954"/>
            <a:ext cx="5511296" cy="5175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Make sure we have enough emergency services for the accidents that do occur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How many emergency services do we need?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Should we reallocate the current distribution?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Where should we send Ambulances &amp; Police in the moment?</a:t>
            </a:r>
          </a:p>
        </p:txBody>
      </p:sp>
    </p:spTree>
    <p:extLst>
      <p:ext uri="{BB962C8B-B14F-4D97-AF65-F5344CB8AC3E}">
        <p14:creationId xmlns:p14="http://schemas.microsoft.com/office/powerpoint/2010/main" val="223194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A19E0C-847A-7ADC-D8BC-A421CCD65402}"/>
              </a:ext>
            </a:extLst>
          </p:cNvPr>
          <p:cNvSpPr/>
          <p:nvPr/>
        </p:nvSpPr>
        <p:spPr>
          <a:xfrm>
            <a:off x="1428995" y="242714"/>
            <a:ext cx="7689245" cy="1374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0BAF94-B695-3CEE-EF26-6D7D219EFE36}"/>
              </a:ext>
            </a:extLst>
          </p:cNvPr>
          <p:cNvSpPr txBox="1">
            <a:spLocks/>
          </p:cNvSpPr>
          <p:nvPr/>
        </p:nvSpPr>
        <p:spPr>
          <a:xfrm>
            <a:off x="2683577" y="301142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Cleaned Data Averaged Over Days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38E26D-357C-3622-406E-1B98CA3E424F}"/>
              </a:ext>
            </a:extLst>
          </p:cNvPr>
          <p:cNvSpPr txBox="1">
            <a:spLocks/>
          </p:cNvSpPr>
          <p:nvPr/>
        </p:nvSpPr>
        <p:spPr>
          <a:xfrm>
            <a:off x="6576401" y="1247910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400" dirty="0">
                <a:solidFill>
                  <a:schemeClr val="tx1"/>
                </a:solidFill>
              </a:rPr>
              <a:t>Not clear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B4E6CB5-2A29-6206-6348-810D92FB9C24}"/>
              </a:ext>
            </a:extLst>
          </p:cNvPr>
          <p:cNvSpPr txBox="1">
            <a:spLocks/>
          </p:cNvSpPr>
          <p:nvPr/>
        </p:nvSpPr>
        <p:spPr>
          <a:xfrm>
            <a:off x="4199600" y="1254936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400" dirty="0">
                <a:solidFill>
                  <a:schemeClr val="tx1"/>
                </a:solidFill>
              </a:rPr>
              <a:t>Clear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E8ED5367-5728-221E-DD80-4D2CE7F03EB0}"/>
              </a:ext>
            </a:extLst>
          </p:cNvPr>
          <p:cNvPicPr>
            <a:picLocks noChangeAspect="1"/>
          </p:cNvPicPr>
          <p:nvPr/>
        </p:nvPicPr>
        <p:blipFill rotWithShape="1">
          <a:blip r:link="rId3"/>
          <a:srcRect t="5518" r="32442" b="4237"/>
          <a:stretch>
            <a:fillRect/>
          </a:stretch>
        </p:blipFill>
        <p:spPr>
          <a:xfrm>
            <a:off x="819030" y="1552070"/>
            <a:ext cx="5303700" cy="425088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C4ACBD6-55BC-2989-9778-8ED9EA2021E5}"/>
              </a:ext>
            </a:extLst>
          </p:cNvPr>
          <p:cNvSpPr txBox="1">
            <a:spLocks/>
          </p:cNvSpPr>
          <p:nvPr/>
        </p:nvSpPr>
        <p:spPr>
          <a:xfrm>
            <a:off x="5305108" y="5865805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2000" dirty="0">
                <a:solidFill>
                  <a:schemeClr val="tx1"/>
                </a:solidFill>
              </a:rPr>
              <a:t>Part of Day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92DDF37-3801-FF26-5851-ABC756D5DABE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l="33913" t="5714" b="4391"/>
          <a:stretch>
            <a:fillRect/>
          </a:stretch>
        </p:blipFill>
        <p:spPr>
          <a:xfrm>
            <a:off x="6176675" y="1552070"/>
            <a:ext cx="5303700" cy="435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7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39" name="Picture 4" descr="Magnifying glass showing decling performance">
            <a:extLst>
              <a:ext uri="{FF2B5EF4-FFF2-40B4-BE49-F238E27FC236}">
                <a16:creationId xmlns:a16="http://schemas.microsoft.com/office/drawing/2014/main" id="{50FDC458-01FB-754F-1787-9ED564FB7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2020" b="1137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6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7DA9A-06BE-6743-2A84-E6BF0AB3E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 dirty="0"/>
              <a:t>Final Statistical Model</a:t>
            </a:r>
          </a:p>
        </p:txBody>
      </p:sp>
      <p:sp>
        <p:nvSpPr>
          <p:cNvPr id="7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2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4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834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333DF2-07A8-DD80-A05B-5A28C907A0BE}"/>
              </a:ext>
            </a:extLst>
          </p:cNvPr>
          <p:cNvSpPr/>
          <p:nvPr/>
        </p:nvSpPr>
        <p:spPr>
          <a:xfrm>
            <a:off x="922435" y="178526"/>
            <a:ext cx="4472525" cy="138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730968-3A43-ED02-C1C4-D4C151A4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509" y="526775"/>
            <a:ext cx="8596668" cy="84328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Distribution of Features </a:t>
            </a:r>
          </a:p>
        </p:txBody>
      </p:sp>
      <p:pic>
        <p:nvPicPr>
          <p:cNvPr id="10" name="Picture 9" descr="A group of graphs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3F5A3543-E240-5C5D-43C6-9987AB53F31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53143" y="1115959"/>
            <a:ext cx="8259250" cy="54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079" y="262765"/>
            <a:ext cx="8596668" cy="1320800"/>
          </a:xfrm>
        </p:spPr>
        <p:txBody>
          <a:bodyPr/>
          <a:lstStyle/>
          <a:p>
            <a:r>
              <a:rPr lang="en-AU" dirty="0"/>
              <a:t>Interaction of Features</a:t>
            </a:r>
          </a:p>
        </p:txBody>
      </p:sp>
      <p:pic>
        <p:nvPicPr>
          <p:cNvPr id="7" name="Picture 6" descr="A graph of different days of the week">
            <a:extLst>
              <a:ext uri="{FF2B5EF4-FFF2-40B4-BE49-F238E27FC236}">
                <a16:creationId xmlns:a16="http://schemas.microsoft.com/office/drawing/2014/main" id="{C04007F6-6524-1B5F-7ACE-F8CBE7508B82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542521" y="923165"/>
            <a:ext cx="8674886" cy="573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8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A69799-B239-D1C0-77F0-0863A408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 of choice: </a:t>
            </a:r>
            <a:br>
              <a:rPr lang="en-AU" dirty="0"/>
            </a:br>
            <a:r>
              <a:rPr lang="en-AU" dirty="0"/>
              <a:t>Gamma General Linear Model (GLM)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85A9B4-8FB8-03D2-B583-A16EAFE1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Statistical model allows for prediction and understanding inner workings</a:t>
            </a:r>
          </a:p>
          <a:p>
            <a:pPr lvl="1"/>
            <a:r>
              <a:rPr lang="en-AU" dirty="0"/>
              <a:t>Helps us achieve out goal</a:t>
            </a:r>
          </a:p>
          <a:p>
            <a:r>
              <a:rPr lang="en-AU" dirty="0"/>
              <a:t>Good for continuous data</a:t>
            </a:r>
          </a:p>
          <a:p>
            <a:r>
              <a:rPr lang="en-AU" dirty="0"/>
              <a:t>Good for data between 0 and infinity </a:t>
            </a:r>
          </a:p>
        </p:txBody>
      </p:sp>
    </p:spTree>
    <p:extLst>
      <p:ext uri="{BB962C8B-B14F-4D97-AF65-F5344CB8AC3E}">
        <p14:creationId xmlns:p14="http://schemas.microsoft.com/office/powerpoint/2010/main" val="226226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AFC92-5098-1AE9-D009-B9044F11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40" y="673502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Training Testing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4EB32-4574-BEBD-92B9-77CE3949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321" y="2302972"/>
            <a:ext cx="3259667" cy="3880773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AU" dirty="0"/>
              <a:t>Training data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2015 – 2018</a:t>
            </a:r>
          </a:p>
          <a:p>
            <a:pPr>
              <a:buClr>
                <a:schemeClr val="accent2"/>
              </a:buClr>
            </a:pPr>
            <a:endParaRPr lang="en-AU" dirty="0"/>
          </a:p>
          <a:p>
            <a:pPr>
              <a:buClr>
                <a:schemeClr val="accent2"/>
              </a:buClr>
            </a:pPr>
            <a:r>
              <a:rPr lang="en-AU" dirty="0"/>
              <a:t>Testing data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2019</a:t>
            </a:r>
          </a:p>
          <a:p>
            <a:pPr lvl="1">
              <a:buClr>
                <a:schemeClr val="accent2"/>
              </a:buClr>
            </a:pPr>
            <a:endParaRPr lang="en-AU" dirty="0"/>
          </a:p>
          <a:p>
            <a:pPr lvl="1">
              <a:buClr>
                <a:schemeClr val="accent2"/>
              </a:buClr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45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F1433D-D93D-7EE3-F209-3BB9C74B74AB}"/>
              </a:ext>
            </a:extLst>
          </p:cNvPr>
          <p:cNvSpPr txBox="1">
            <a:spLocks/>
          </p:cNvSpPr>
          <p:nvPr/>
        </p:nvSpPr>
        <p:spPr>
          <a:xfrm>
            <a:off x="3745180" y="94621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Uh oh! outliers!</a:t>
            </a:r>
          </a:p>
        </p:txBody>
      </p:sp>
      <p:pic>
        <p:nvPicPr>
          <p:cNvPr id="8" name="Content Placeholder 4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5A12B72B-6E02-20D5-AAFB-B4D2DA578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11"/>
          <a:stretch/>
        </p:blipFill>
        <p:spPr>
          <a:xfrm>
            <a:off x="1091740" y="2048215"/>
            <a:ext cx="9057629" cy="2956766"/>
          </a:xfrm>
        </p:spPr>
      </p:pic>
    </p:spTree>
    <p:extLst>
      <p:ext uri="{BB962C8B-B14F-4D97-AF65-F5344CB8AC3E}">
        <p14:creationId xmlns:p14="http://schemas.microsoft.com/office/powerpoint/2010/main" val="380061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Geometric white clouds on a blue sky">
            <a:extLst>
              <a:ext uri="{FF2B5EF4-FFF2-40B4-BE49-F238E27FC236}">
                <a16:creationId xmlns:a16="http://schemas.microsoft.com/office/drawing/2014/main" id="{D91FDECD-97C2-8A81-5F4C-628B81AB80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b="3181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BFBD429-C7AA-4D85-BEBF-26ECE2DB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7A9CEEF0-7547-4FA2-93BD-0B8C799DD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A02E860-D290-48CF-9C38-BC8EB885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F60179-3A15-468E-86D0-1C2FFD50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87ED294B-4D40-44B4-86E7-F23C0468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20A4563-B7CB-4CA4-B293-C883B1813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anchor="t">
            <a:normAutofit/>
          </a:bodyPr>
          <a:lstStyle/>
          <a:p>
            <a:r>
              <a:rPr lang="en-AU" dirty="0"/>
              <a:t>Model Formula</a:t>
            </a:r>
            <a:br>
              <a:rPr lang="en-AU" dirty="0"/>
            </a:br>
            <a:r>
              <a:rPr lang="en-AU" dirty="0"/>
              <a:t>  </a:t>
            </a:r>
            <a:r>
              <a:rPr lang="en-AU" sz="2400" dirty="0"/>
              <a:t>Gamma GLM</a:t>
            </a:r>
            <a:endParaRPr lang="en-AU" dirty="0"/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55D78701-1D8D-45A3-9B44-A94C33462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B8C595DB-254F-4E8B-9C0D-648B3FF1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8657CD-A3F1-07CB-0AD0-C452FA914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2159000"/>
            <a:ext cx="6487955" cy="4218049"/>
          </a:xfrm>
        </p:spPr>
        <p:txBody>
          <a:bodyPr>
            <a:normAutofit lnSpcReduction="10000"/>
          </a:bodyPr>
          <a:lstStyle/>
          <a:p>
            <a:r>
              <a:rPr lang="en-AU" dirty="0"/>
              <a:t>Response: Average number of emergency services</a:t>
            </a:r>
          </a:p>
          <a:p>
            <a:endParaRPr lang="en-AU" dirty="0"/>
          </a:p>
          <a:p>
            <a:r>
              <a:rPr lang="en-AU" dirty="0"/>
              <a:t>Region</a:t>
            </a:r>
          </a:p>
          <a:p>
            <a:r>
              <a:rPr lang="en-AU" dirty="0"/>
              <a:t>Day of the Week</a:t>
            </a:r>
          </a:p>
          <a:p>
            <a:r>
              <a:rPr lang="en-AU" dirty="0"/>
              <a:t>Part of Day</a:t>
            </a:r>
          </a:p>
          <a:p>
            <a:r>
              <a:rPr lang="en-AU" dirty="0"/>
              <a:t>Sky condition</a:t>
            </a:r>
          </a:p>
          <a:p>
            <a:endParaRPr lang="en-AU" dirty="0"/>
          </a:p>
          <a:p>
            <a:r>
              <a:rPr lang="en-AU" dirty="0"/>
              <a:t>2-way interaction between</a:t>
            </a:r>
          </a:p>
          <a:p>
            <a:pPr lvl="1"/>
            <a:r>
              <a:rPr lang="en-AU" dirty="0"/>
              <a:t>Day of the Week</a:t>
            </a:r>
          </a:p>
          <a:p>
            <a:pPr lvl="1"/>
            <a:r>
              <a:rPr lang="en-AU" dirty="0"/>
              <a:t>Part of Day</a:t>
            </a:r>
          </a:p>
          <a:p>
            <a:pPr lvl="1"/>
            <a:r>
              <a:rPr lang="en-AU" dirty="0"/>
              <a:t>Sky condition</a:t>
            </a:r>
          </a:p>
          <a:p>
            <a:pPr lvl="1"/>
            <a:endParaRPr lang="en-AU" dirty="0"/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2E000235-D5DF-4D2F-AECA-3814821B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D7CE0E87-2C2C-4907-BBE3-D24D86C4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8FF0BC47-4F6D-4430-8C11-E1566CBF6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5B73C5C4-3778-4E76-9467-8B46C9F91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612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3" name="Picture 2" descr="A group of graphs showing different values&#10;&#10;Description automatically generated">
            <a:extLst>
              <a:ext uri="{FF2B5EF4-FFF2-40B4-BE49-F238E27FC236}">
                <a16:creationId xmlns:a16="http://schemas.microsoft.com/office/drawing/2014/main" id="{F86153A3-5B80-40BB-CACF-69689216414A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050747" y="1006203"/>
            <a:ext cx="8090505" cy="53504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16591B-926D-333D-4D73-26A53819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905" y="223561"/>
            <a:ext cx="5086124" cy="1058974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Model Diagnostic Plots</a:t>
            </a:r>
          </a:p>
        </p:txBody>
      </p:sp>
    </p:spTree>
    <p:extLst>
      <p:ext uri="{BB962C8B-B14F-4D97-AF65-F5344CB8AC3E}">
        <p14:creationId xmlns:p14="http://schemas.microsoft.com/office/powerpoint/2010/main" val="304199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86B5A-AB21-F31F-20A9-3AA81F0C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Results!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52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6" name="Picture 5" descr="Cars in a traffic jam">
            <a:extLst>
              <a:ext uri="{FF2B5EF4-FFF2-40B4-BE49-F238E27FC236}">
                <a16:creationId xmlns:a16="http://schemas.microsoft.com/office/drawing/2014/main" id="{C5A0060E-9384-DEFC-4A1E-B815126F4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b="667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683C9-C900-1591-B609-656496E5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723" y="81944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How?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AC58C-F3E8-A096-3DA5-245322C53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4723" y="2499550"/>
            <a:ext cx="4485725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crash data!</a:t>
            </a:r>
          </a:p>
        </p:txBody>
      </p:sp>
      <p:sp>
        <p:nvSpPr>
          <p:cNvPr id="97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9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1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E87357D-4CCD-9974-B886-BD9D9773A6DE}"/>
              </a:ext>
            </a:extLst>
          </p:cNvPr>
          <p:cNvSpPr txBox="1">
            <a:spLocks/>
          </p:cNvSpPr>
          <p:nvPr/>
        </p:nvSpPr>
        <p:spPr>
          <a:xfrm>
            <a:off x="4996943" y="3432220"/>
            <a:ext cx="3876015" cy="2233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 the crashes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Count the times emergency services were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a statistical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33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3B01F5-9196-DD38-8AF0-8A06A6DE82BE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C57FF0-6B16-F46A-1BCF-5547B153D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850" y="310638"/>
            <a:ext cx="5691826" cy="1072837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Predicting Police Demand</a:t>
            </a:r>
          </a:p>
        </p:txBody>
      </p:sp>
      <p:pic>
        <p:nvPicPr>
          <p:cNvPr id="10" name="Picture 9" descr="A comparison of a line graph">
            <a:extLst>
              <a:ext uri="{FF2B5EF4-FFF2-40B4-BE49-F238E27FC236}">
                <a16:creationId xmlns:a16="http://schemas.microsoft.com/office/drawing/2014/main" id="{50B60E3A-468E-B58E-9DA4-82C02C2028A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695601" y="1110472"/>
            <a:ext cx="8028421" cy="530936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C8FAA53-30F5-3BE9-E396-DCDCA2F9A39F}"/>
              </a:ext>
            </a:extLst>
          </p:cNvPr>
          <p:cNvSpPr txBox="1">
            <a:spLocks/>
          </p:cNvSpPr>
          <p:nvPr/>
        </p:nvSpPr>
        <p:spPr>
          <a:xfrm>
            <a:off x="2947109" y="1126159"/>
            <a:ext cx="447815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>
                <a:solidFill>
                  <a:schemeClr val="accent2"/>
                </a:solidFill>
              </a:rPr>
              <a:t>Training Data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73AF5B7-2609-C0DA-AB51-8499996C1026}"/>
              </a:ext>
            </a:extLst>
          </p:cNvPr>
          <p:cNvSpPr txBox="1">
            <a:spLocks/>
          </p:cNvSpPr>
          <p:nvPr/>
        </p:nvSpPr>
        <p:spPr>
          <a:xfrm>
            <a:off x="7089618" y="1112846"/>
            <a:ext cx="2513824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>
                <a:solidFill>
                  <a:schemeClr val="accent2"/>
                </a:solidFill>
              </a:rPr>
              <a:t>Testing Data</a:t>
            </a:r>
          </a:p>
        </p:txBody>
      </p:sp>
    </p:spTree>
    <p:extLst>
      <p:ext uri="{BB962C8B-B14F-4D97-AF65-F5344CB8AC3E}">
        <p14:creationId xmlns:p14="http://schemas.microsoft.com/office/powerpoint/2010/main" val="414872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16" name="Picture 15" descr="A comparison of a line graph&#10;&#10;Description automatically generated">
            <a:extLst>
              <a:ext uri="{FF2B5EF4-FFF2-40B4-BE49-F238E27FC236}">
                <a16:creationId xmlns:a16="http://schemas.microsoft.com/office/drawing/2014/main" id="{E766CE5B-6B04-BD13-3F79-CBCD979B890A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646865" y="1061734"/>
            <a:ext cx="8142722" cy="538495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A02A50A-3D5A-7D67-86D1-B712B0020128}"/>
              </a:ext>
            </a:extLst>
          </p:cNvPr>
          <p:cNvSpPr txBox="1">
            <a:spLocks/>
          </p:cNvSpPr>
          <p:nvPr/>
        </p:nvSpPr>
        <p:spPr>
          <a:xfrm>
            <a:off x="2915506" y="303087"/>
            <a:ext cx="6360988" cy="1072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/>
              <a:t>Predicting Ambulance Demand</a:t>
            </a:r>
            <a:endParaRPr lang="en-AU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27CA9CF-759B-07A0-85C7-9FB02799A8F7}"/>
              </a:ext>
            </a:extLst>
          </p:cNvPr>
          <p:cNvSpPr txBox="1">
            <a:spLocks/>
          </p:cNvSpPr>
          <p:nvPr/>
        </p:nvSpPr>
        <p:spPr>
          <a:xfrm>
            <a:off x="2947109" y="1126159"/>
            <a:ext cx="476355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/>
              <a:t>Training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A8ABF0F-444C-D42B-16C1-B22282E93EA2}"/>
              </a:ext>
            </a:extLst>
          </p:cNvPr>
          <p:cNvSpPr txBox="1">
            <a:spLocks/>
          </p:cNvSpPr>
          <p:nvPr/>
        </p:nvSpPr>
        <p:spPr>
          <a:xfrm>
            <a:off x="7089618" y="1112846"/>
            <a:ext cx="1475262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/>
              <a:t>Testing Data</a:t>
            </a:r>
          </a:p>
        </p:txBody>
      </p:sp>
    </p:spTree>
    <p:extLst>
      <p:ext uri="{BB962C8B-B14F-4D97-AF65-F5344CB8AC3E}">
        <p14:creationId xmlns:p14="http://schemas.microsoft.com/office/powerpoint/2010/main" val="289957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1D0B-A07F-1237-A467-B6C434BE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Statistical Analysis and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79B11B-6DFF-07EF-0F3F-933043BD6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3793"/>
            <a:ext cx="8596668" cy="4497570"/>
          </a:xfrm>
        </p:spPr>
        <p:txBody>
          <a:bodyPr>
            <a:normAutofit/>
          </a:bodyPr>
          <a:lstStyle/>
          <a:p>
            <a:r>
              <a:rPr lang="en-US" dirty="0"/>
              <a:t>Metropolitan areas greatly increase the chance of needing an ambulance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Evenings and nights decreases risk</a:t>
            </a:r>
          </a:p>
          <a:p>
            <a:pPr lvl="1"/>
            <a:r>
              <a:rPr lang="en-US" dirty="0"/>
              <a:t>Except Friday and Saturday evenings*</a:t>
            </a:r>
          </a:p>
          <a:p>
            <a:pPr lvl="1"/>
            <a:endParaRPr lang="en-US" dirty="0"/>
          </a:p>
          <a:p>
            <a:r>
              <a:rPr lang="en-US" dirty="0"/>
              <a:t>Weekly mornings increased risk</a:t>
            </a:r>
          </a:p>
          <a:p>
            <a:pPr lvl="1"/>
            <a:r>
              <a:rPr lang="en-US" dirty="0"/>
              <a:t>Not much to do with Mondays</a:t>
            </a:r>
          </a:p>
          <a:p>
            <a:endParaRPr lang="en-US" dirty="0"/>
          </a:p>
          <a:p>
            <a:r>
              <a:rPr lang="en-US" dirty="0"/>
              <a:t>Weather not being clear in the evening increased risk quite a bit</a:t>
            </a:r>
          </a:p>
          <a:p>
            <a:pPr lvl="1"/>
            <a:r>
              <a:rPr lang="en-US" dirty="0"/>
              <a:t>Whereas raining in the morning decreased risk</a:t>
            </a:r>
          </a:p>
          <a:p>
            <a:r>
              <a:rPr lang="en-US" dirty="0"/>
              <a:t>Raining itself wasn’t significant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179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5770-5448-37FE-CC83-D20829E8C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121544" cy="1646302"/>
          </a:xfrm>
        </p:spPr>
        <p:txBody>
          <a:bodyPr/>
          <a:lstStyle/>
          <a:p>
            <a:r>
              <a:rPr lang="en-AU" dirty="0"/>
              <a:t>When Do We Need Emergency Services?</a:t>
            </a:r>
          </a:p>
        </p:txBody>
      </p:sp>
    </p:spTree>
    <p:extLst>
      <p:ext uri="{BB962C8B-B14F-4D97-AF65-F5344CB8AC3E}">
        <p14:creationId xmlns:p14="http://schemas.microsoft.com/office/powerpoint/2010/main" val="140546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733FCDC9-CE08-8D59-1742-B6F9D23FE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94" b="1467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6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58C76-AF55-89A9-D9B8-76DE5748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98" y="2274091"/>
            <a:ext cx="5214601" cy="29498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/>
              <a:t>Thanks for your time</a:t>
            </a:r>
            <a:br>
              <a:rPr lang="en-US" sz="5400" dirty="0"/>
            </a:br>
            <a:br>
              <a:rPr lang="en-US" sz="5400" dirty="0"/>
            </a:br>
            <a:endParaRPr lang="en-US" sz="5400" dirty="0"/>
          </a:p>
        </p:txBody>
      </p:sp>
      <p:sp>
        <p:nvSpPr>
          <p:cNvPr id="5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4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E65E208-1A5E-26FB-8EB3-0D10B0FDDA07}"/>
              </a:ext>
            </a:extLst>
          </p:cNvPr>
          <p:cNvSpPr txBox="1">
            <a:spLocks/>
          </p:cNvSpPr>
          <p:nvPr/>
        </p:nvSpPr>
        <p:spPr>
          <a:xfrm>
            <a:off x="3896553" y="501764"/>
            <a:ext cx="4145099" cy="4767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974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71E1-A9CA-E162-54F3-9479FB1F6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47" y="829294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Major Stages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DE45A72D-D1A6-738A-74E6-9B1766B0A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720485"/>
              </p:ext>
            </p:extLst>
          </p:nvPr>
        </p:nvGraphicFramePr>
        <p:xfrm>
          <a:off x="676707" y="1845894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18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7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1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2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Content Placeholder 4" descr="Scientists in lab">
            <a:extLst>
              <a:ext uri="{FF2B5EF4-FFF2-40B4-BE49-F238E27FC236}">
                <a16:creationId xmlns:a16="http://schemas.microsoft.com/office/drawing/2014/main" id="{2483F165-1FA8-2E17-EC1C-2864B6BAC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3" name="Isosceles Triangle 21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4" name="Parallelogram 23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25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27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8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9" name="Isosceles Triangle 33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179BA-65D1-05A9-1568-94D18CDE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/>
              <a:t>Investigating Structure &amp; Wrangling Data</a:t>
            </a:r>
          </a:p>
        </p:txBody>
      </p:sp>
      <p:sp>
        <p:nvSpPr>
          <p:cNvPr id="6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1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2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3" name="Isosceles Triangle 41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299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FFEAF9-253D-15F0-5D99-D456F641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Initial Data Structure</a:t>
            </a:r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2922DC-0533-3874-A998-D101656A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2068" y="1948543"/>
            <a:ext cx="4413366" cy="4093481"/>
          </a:xfrm>
        </p:spPr>
        <p:txBody>
          <a:bodyPr/>
          <a:lstStyle/>
          <a:p>
            <a:pPr marL="0" indent="0" algn="ctr" defTabSz="480060">
              <a:spcBef>
                <a:spcPts val="1050"/>
              </a:spcBef>
              <a:buNone/>
            </a:pPr>
            <a:r>
              <a:rPr lang="en-AU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Pre-Crash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Time of accident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Local Government Area (LGA)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Light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Atmospheric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Road condition</a:t>
            </a:r>
          </a:p>
          <a:p>
            <a:pPr marL="360045" indent="-360045" defTabSz="480060">
              <a:spcBef>
                <a:spcPts val="1050"/>
              </a:spcBef>
            </a:pPr>
            <a:endParaRPr lang="en-AU" sz="189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26F86B-AE9D-DF4B-03BB-69DA96E2C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6565" y="1948543"/>
            <a:ext cx="4413365" cy="4093482"/>
          </a:xfrm>
        </p:spPr>
        <p:txBody>
          <a:bodyPr/>
          <a:lstStyle/>
          <a:p>
            <a:pPr marL="0" indent="0" algn="ctr" defTabSz="480060">
              <a:spcBef>
                <a:spcPts val="1050"/>
              </a:spcBef>
              <a:buNone/>
            </a:pPr>
            <a:r>
              <a:rPr lang="en-AU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Post-Crash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Severity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Number of people involved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Accident type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Police required 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Ambulance required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0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CC01-E03E-CE77-5EBE-16E2B12D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Simplifying Data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54D97C4-6080-1932-58E0-293983DB9588}"/>
              </a:ext>
            </a:extLst>
          </p:cNvPr>
          <p:cNvSpPr txBox="1">
            <a:spLocks/>
          </p:cNvSpPr>
          <p:nvPr/>
        </p:nvSpPr>
        <p:spPr>
          <a:xfrm>
            <a:off x="1074388" y="2031275"/>
            <a:ext cx="4413366" cy="4093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80060">
              <a:spcBef>
                <a:spcPts val="1050"/>
              </a:spcBef>
              <a:buFont typeface="Wingdings 3" charset="2"/>
              <a:buNone/>
            </a:pPr>
            <a:r>
              <a:rPr lang="en-AU" sz="2800" dirty="0"/>
              <a:t>Pre-Crash data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Day of the week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Part of the day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Night 12am – 6am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Morning 6am – 12pm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Afternoon 12pm – 6pm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Evening 6pm – 12am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Atmospheric condition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Road condition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LGA / Region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D68D59-4F14-B6FF-2CC6-B604FC9A9333}"/>
              </a:ext>
            </a:extLst>
          </p:cNvPr>
          <p:cNvSpPr txBox="1">
            <a:spLocks/>
          </p:cNvSpPr>
          <p:nvPr/>
        </p:nvSpPr>
        <p:spPr>
          <a:xfrm>
            <a:off x="5789845" y="2061755"/>
            <a:ext cx="4413365" cy="409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80060">
              <a:spcBef>
                <a:spcPts val="1050"/>
              </a:spcBef>
              <a:buFont typeface="Wingdings 3" charset="2"/>
              <a:buNone/>
            </a:pPr>
            <a:r>
              <a:rPr lang="en-AU" sz="2800" dirty="0"/>
              <a:t>Post-Crash data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Police required 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Ambulance required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91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74D5-8974-4CA0-9BEE-54EC5810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Ambulance</a:t>
            </a:r>
            <a:r>
              <a:rPr lang="en-US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/>
              <a:t>Required</a:t>
            </a:r>
            <a:r>
              <a:rPr lang="en-US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9" name="Graphic 8" descr="Ambulance">
            <a:extLst>
              <a:ext uri="{FF2B5EF4-FFF2-40B4-BE49-F238E27FC236}">
                <a16:creationId xmlns:a16="http://schemas.microsoft.com/office/drawing/2014/main" id="{259885FB-B073-1304-DB40-DFDC23908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474" y="2159331"/>
            <a:ext cx="2915973" cy="291597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F6AD92-63E7-7A46-4EB0-9AFF863FE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781" y="2407576"/>
            <a:ext cx="4973962" cy="3120387"/>
          </a:xfrm>
        </p:spPr>
        <p:txBody>
          <a:bodyPr>
            <a:normAutofit/>
          </a:bodyPr>
          <a:lstStyle/>
          <a:p>
            <a:r>
              <a:rPr lang="en-AU" dirty="0"/>
              <a:t>Only one ambulance per crash</a:t>
            </a:r>
          </a:p>
          <a:p>
            <a:endParaRPr lang="en-AU" dirty="0"/>
          </a:p>
          <a:p>
            <a:r>
              <a:rPr lang="en-AU" dirty="0"/>
              <a:t>Each person of a crash had their injury severity recorded</a:t>
            </a:r>
          </a:p>
          <a:p>
            <a:endParaRPr lang="en-AU" dirty="0"/>
          </a:p>
          <a:p>
            <a:r>
              <a:rPr lang="en-AU" dirty="0"/>
              <a:t>If someone was taken to the hospital, it was recorded</a:t>
            </a:r>
          </a:p>
        </p:txBody>
      </p:sp>
    </p:spTree>
    <p:extLst>
      <p:ext uri="{BB962C8B-B14F-4D97-AF65-F5344CB8AC3E}">
        <p14:creationId xmlns:p14="http://schemas.microsoft.com/office/powerpoint/2010/main" val="380797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7" name="Picture 6" descr="Pen pointing to a graph on a screen">
            <a:extLst>
              <a:ext uri="{FF2B5EF4-FFF2-40B4-BE49-F238E27FC236}">
                <a16:creationId xmlns:a16="http://schemas.microsoft.com/office/drawing/2014/main" id="{557C7E9A-FE93-C09C-9870-FB3C25653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7822" b="556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9DEEA-4BEC-6E8C-537C-9784B9A3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Viewing Initial Trends</a:t>
            </a:r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1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3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602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Custom 6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CB3535"/>
      </a:accent1>
      <a:accent2>
        <a:srgbClr val="00B0F0"/>
      </a:accent2>
      <a:accent3>
        <a:srgbClr val="FF7D7D"/>
      </a:accent3>
      <a:accent4>
        <a:srgbClr val="0070C0"/>
      </a:accent4>
      <a:accent5>
        <a:srgbClr val="98ADD8"/>
      </a:accent5>
      <a:accent6>
        <a:srgbClr val="FF0000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869</TotalTime>
  <Words>2900</Words>
  <Application>Microsoft Office PowerPoint</Application>
  <PresentationFormat>Widescreen</PresentationFormat>
  <Paragraphs>859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Trebuchet MS</vt:lpstr>
      <vt:lpstr>Wingdings 3</vt:lpstr>
      <vt:lpstr>Facet</vt:lpstr>
      <vt:lpstr>When And Where Do We Need Emergency Services?</vt:lpstr>
      <vt:lpstr>Why?</vt:lpstr>
      <vt:lpstr>How?</vt:lpstr>
      <vt:lpstr>Major Stages</vt:lpstr>
      <vt:lpstr>Investigating Structure &amp; Wrangling Data</vt:lpstr>
      <vt:lpstr>Initial Data Structure</vt:lpstr>
      <vt:lpstr>Simplifying Data</vt:lpstr>
      <vt:lpstr>Ambulance Required </vt:lpstr>
      <vt:lpstr>Viewing Initial Trends</vt:lpstr>
      <vt:lpstr>Emergency Callouts Over Time (Fortnightly)</vt:lpstr>
      <vt:lpstr>Accidents by Road and Sky Conditions</vt:lpstr>
      <vt:lpstr>Correlation of Conditions</vt:lpstr>
      <vt:lpstr>Emergency Callouts by Sky Conditions</vt:lpstr>
      <vt:lpstr>PowerPoint Presentation</vt:lpstr>
      <vt:lpstr>Accidents by the Day of the Week</vt:lpstr>
      <vt:lpstr>Accidents by Day </vt:lpstr>
      <vt:lpstr>Further Cleaning</vt:lpstr>
      <vt:lpstr>Target Format</vt:lpstr>
      <vt:lpstr>Potential Issues</vt:lpstr>
      <vt:lpstr>PowerPoint Presentation</vt:lpstr>
      <vt:lpstr>Final Statistical Model</vt:lpstr>
      <vt:lpstr>Distribution of Features </vt:lpstr>
      <vt:lpstr>Interaction of Features</vt:lpstr>
      <vt:lpstr>Model of choice:  Gamma General Linear Model (GLM)</vt:lpstr>
      <vt:lpstr>Training Testing Split</vt:lpstr>
      <vt:lpstr>PowerPoint Presentation</vt:lpstr>
      <vt:lpstr>Model Formula   Gamma GLM</vt:lpstr>
      <vt:lpstr>Model Diagnostic Plots</vt:lpstr>
      <vt:lpstr>Results!</vt:lpstr>
      <vt:lpstr>Predicting Police Demand</vt:lpstr>
      <vt:lpstr>PowerPoint Presentation</vt:lpstr>
      <vt:lpstr>Statistical Analysis and Results</vt:lpstr>
      <vt:lpstr>When Do We Need Emergency Services?</vt:lpstr>
      <vt:lpstr>Thanks for your time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Do We Need Emergency Services?</dc:title>
  <dc:creator>Andre medina</dc:creator>
  <cp:lastModifiedBy>Andre medina</cp:lastModifiedBy>
  <cp:revision>17</cp:revision>
  <dcterms:created xsi:type="dcterms:W3CDTF">2023-08-28T10:43:25Z</dcterms:created>
  <dcterms:modified xsi:type="dcterms:W3CDTF">2023-08-31T03:04:02Z</dcterms:modified>
</cp:coreProperties>
</file>